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5" r:id="rId5"/>
    <p:sldId id="266" r:id="rId6"/>
    <p:sldId id="267" r:id="rId7"/>
    <p:sldId id="268" r:id="rId8"/>
    <p:sldId id="269" r:id="rId9"/>
    <p:sldId id="270" r:id="rId10"/>
    <p:sldId id="271" r:id="rId11"/>
    <p:sldId id="272" r:id="rId12"/>
    <p:sldId id="273" r:id="rId13"/>
    <p:sldId id="275" r:id="rId14"/>
    <p:sldId id="274" r:id="rId15"/>
    <p:sldId id="276"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53" d="100"/>
          <a:sy n="153" d="100"/>
        </p:scale>
        <p:origin x="200" y="7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B1108-CD24-4734-AF44-62F9F35DE9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5A2E14-A020-4E8F-86EC-6660A66D7B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868D1AC-0542-4272-8C86-BE45906BD900}"/>
              </a:ext>
            </a:extLst>
          </p:cNvPr>
          <p:cNvSpPr>
            <a:spLocks noGrp="1"/>
          </p:cNvSpPr>
          <p:nvPr>
            <p:ph type="dt" sz="half" idx="10"/>
          </p:nvPr>
        </p:nvSpPr>
        <p:spPr/>
        <p:txBody>
          <a:bodyPr/>
          <a:lstStyle/>
          <a:p>
            <a:fld id="{EF9081BE-E6DE-415A-888F-B0EE550F43D5}" type="datetimeFigureOut">
              <a:rPr lang="en-US" smtClean="0"/>
              <a:t>11/30/21</a:t>
            </a:fld>
            <a:endParaRPr lang="en-US"/>
          </a:p>
        </p:txBody>
      </p:sp>
      <p:sp>
        <p:nvSpPr>
          <p:cNvPr id="5" name="Footer Placeholder 4">
            <a:extLst>
              <a:ext uri="{FF2B5EF4-FFF2-40B4-BE49-F238E27FC236}">
                <a16:creationId xmlns:a16="http://schemas.microsoft.com/office/drawing/2014/main" id="{9F91B33B-5E8A-4D1D-A980-7778CEA5B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007DD-FDA8-477C-AF3C-73E028526880}"/>
              </a:ext>
            </a:extLst>
          </p:cNvPr>
          <p:cNvSpPr>
            <a:spLocks noGrp="1"/>
          </p:cNvSpPr>
          <p:nvPr>
            <p:ph type="sldNum" sz="quarter" idx="12"/>
          </p:nvPr>
        </p:nvSpPr>
        <p:spPr/>
        <p:txBody>
          <a:bodyPr/>
          <a:lstStyle/>
          <a:p>
            <a:fld id="{B8DDAD52-0339-4F84-913D-9955A2344E0F}" type="slidenum">
              <a:rPr lang="en-US" smtClean="0"/>
              <a:t>‹#›</a:t>
            </a:fld>
            <a:endParaRPr lang="en-US"/>
          </a:p>
        </p:txBody>
      </p:sp>
    </p:spTree>
    <p:extLst>
      <p:ext uri="{BB962C8B-B14F-4D97-AF65-F5344CB8AC3E}">
        <p14:creationId xmlns:p14="http://schemas.microsoft.com/office/powerpoint/2010/main" val="2237422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387F5-961C-46CA-8529-FBFEE281B3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F5ECBD-58A0-4CBA-BC44-8E702F9786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79827-C915-448D-BEF7-EB86247789B3}"/>
              </a:ext>
            </a:extLst>
          </p:cNvPr>
          <p:cNvSpPr>
            <a:spLocks noGrp="1"/>
          </p:cNvSpPr>
          <p:nvPr>
            <p:ph type="dt" sz="half" idx="10"/>
          </p:nvPr>
        </p:nvSpPr>
        <p:spPr/>
        <p:txBody>
          <a:bodyPr/>
          <a:lstStyle/>
          <a:p>
            <a:fld id="{EF9081BE-E6DE-415A-888F-B0EE550F43D5}" type="datetimeFigureOut">
              <a:rPr lang="en-US" smtClean="0"/>
              <a:t>11/30/21</a:t>
            </a:fld>
            <a:endParaRPr lang="en-US"/>
          </a:p>
        </p:txBody>
      </p:sp>
      <p:sp>
        <p:nvSpPr>
          <p:cNvPr id="5" name="Footer Placeholder 4">
            <a:extLst>
              <a:ext uri="{FF2B5EF4-FFF2-40B4-BE49-F238E27FC236}">
                <a16:creationId xmlns:a16="http://schemas.microsoft.com/office/drawing/2014/main" id="{CFE818FD-90CF-4ECA-A241-FBA57E3ED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B90220-672F-4D32-8F8C-AC613B70E0C4}"/>
              </a:ext>
            </a:extLst>
          </p:cNvPr>
          <p:cNvSpPr>
            <a:spLocks noGrp="1"/>
          </p:cNvSpPr>
          <p:nvPr>
            <p:ph type="sldNum" sz="quarter" idx="12"/>
          </p:nvPr>
        </p:nvSpPr>
        <p:spPr/>
        <p:txBody>
          <a:bodyPr/>
          <a:lstStyle/>
          <a:p>
            <a:fld id="{B8DDAD52-0339-4F84-913D-9955A2344E0F}" type="slidenum">
              <a:rPr lang="en-US" smtClean="0"/>
              <a:t>‹#›</a:t>
            </a:fld>
            <a:endParaRPr lang="en-US"/>
          </a:p>
        </p:txBody>
      </p:sp>
    </p:spTree>
    <p:extLst>
      <p:ext uri="{BB962C8B-B14F-4D97-AF65-F5344CB8AC3E}">
        <p14:creationId xmlns:p14="http://schemas.microsoft.com/office/powerpoint/2010/main" val="216878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620115-4775-4808-94DE-A5AE60EC3F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865EE4-453D-464E-929B-4E5718BD48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21F318-0AF0-4A2B-B7B0-338B08F74D44}"/>
              </a:ext>
            </a:extLst>
          </p:cNvPr>
          <p:cNvSpPr>
            <a:spLocks noGrp="1"/>
          </p:cNvSpPr>
          <p:nvPr>
            <p:ph type="dt" sz="half" idx="10"/>
          </p:nvPr>
        </p:nvSpPr>
        <p:spPr/>
        <p:txBody>
          <a:bodyPr/>
          <a:lstStyle/>
          <a:p>
            <a:fld id="{EF9081BE-E6DE-415A-888F-B0EE550F43D5}" type="datetimeFigureOut">
              <a:rPr lang="en-US" smtClean="0"/>
              <a:t>11/30/21</a:t>
            </a:fld>
            <a:endParaRPr lang="en-US"/>
          </a:p>
        </p:txBody>
      </p:sp>
      <p:sp>
        <p:nvSpPr>
          <p:cNvPr id="5" name="Footer Placeholder 4">
            <a:extLst>
              <a:ext uri="{FF2B5EF4-FFF2-40B4-BE49-F238E27FC236}">
                <a16:creationId xmlns:a16="http://schemas.microsoft.com/office/drawing/2014/main" id="{F1CEEE58-D7E3-429A-B866-E09388C89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3DC92-B079-4C3F-883D-6027C7BDB84D}"/>
              </a:ext>
            </a:extLst>
          </p:cNvPr>
          <p:cNvSpPr>
            <a:spLocks noGrp="1"/>
          </p:cNvSpPr>
          <p:nvPr>
            <p:ph type="sldNum" sz="quarter" idx="12"/>
          </p:nvPr>
        </p:nvSpPr>
        <p:spPr/>
        <p:txBody>
          <a:bodyPr/>
          <a:lstStyle/>
          <a:p>
            <a:fld id="{B8DDAD52-0339-4F84-913D-9955A2344E0F}" type="slidenum">
              <a:rPr lang="en-US" smtClean="0"/>
              <a:t>‹#›</a:t>
            </a:fld>
            <a:endParaRPr lang="en-US"/>
          </a:p>
        </p:txBody>
      </p:sp>
    </p:spTree>
    <p:extLst>
      <p:ext uri="{BB962C8B-B14F-4D97-AF65-F5344CB8AC3E}">
        <p14:creationId xmlns:p14="http://schemas.microsoft.com/office/powerpoint/2010/main" val="2981883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6FFF5-F875-405B-AE69-9E8B49D9DD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7FDB90-75B1-4F12-85A1-62DFEE9EDB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53B1D-591B-4DB0-B05E-C933B186F85C}"/>
              </a:ext>
            </a:extLst>
          </p:cNvPr>
          <p:cNvSpPr>
            <a:spLocks noGrp="1"/>
          </p:cNvSpPr>
          <p:nvPr>
            <p:ph type="dt" sz="half" idx="10"/>
          </p:nvPr>
        </p:nvSpPr>
        <p:spPr/>
        <p:txBody>
          <a:bodyPr/>
          <a:lstStyle/>
          <a:p>
            <a:fld id="{EF9081BE-E6DE-415A-888F-B0EE550F43D5}" type="datetimeFigureOut">
              <a:rPr lang="en-US" smtClean="0"/>
              <a:t>11/30/21</a:t>
            </a:fld>
            <a:endParaRPr lang="en-US"/>
          </a:p>
        </p:txBody>
      </p:sp>
      <p:sp>
        <p:nvSpPr>
          <p:cNvPr id="5" name="Footer Placeholder 4">
            <a:extLst>
              <a:ext uri="{FF2B5EF4-FFF2-40B4-BE49-F238E27FC236}">
                <a16:creationId xmlns:a16="http://schemas.microsoft.com/office/drawing/2014/main" id="{16D55309-64D4-4CF3-8605-E1E6EDB40F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BBE794-A0FD-47F5-9663-8FED7154C475}"/>
              </a:ext>
            </a:extLst>
          </p:cNvPr>
          <p:cNvSpPr>
            <a:spLocks noGrp="1"/>
          </p:cNvSpPr>
          <p:nvPr>
            <p:ph type="sldNum" sz="quarter" idx="12"/>
          </p:nvPr>
        </p:nvSpPr>
        <p:spPr/>
        <p:txBody>
          <a:bodyPr/>
          <a:lstStyle/>
          <a:p>
            <a:fld id="{B8DDAD52-0339-4F84-913D-9955A2344E0F}" type="slidenum">
              <a:rPr lang="en-US" smtClean="0"/>
              <a:t>‹#›</a:t>
            </a:fld>
            <a:endParaRPr lang="en-US"/>
          </a:p>
        </p:txBody>
      </p:sp>
    </p:spTree>
    <p:extLst>
      <p:ext uri="{BB962C8B-B14F-4D97-AF65-F5344CB8AC3E}">
        <p14:creationId xmlns:p14="http://schemas.microsoft.com/office/powerpoint/2010/main" val="910146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6554F-3813-4833-A09D-B39F1BE0BD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961179-8930-4524-99F1-CDAA275824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DCE2A5-C939-4BC4-A690-EE15A3AAE939}"/>
              </a:ext>
            </a:extLst>
          </p:cNvPr>
          <p:cNvSpPr>
            <a:spLocks noGrp="1"/>
          </p:cNvSpPr>
          <p:nvPr>
            <p:ph type="dt" sz="half" idx="10"/>
          </p:nvPr>
        </p:nvSpPr>
        <p:spPr/>
        <p:txBody>
          <a:bodyPr/>
          <a:lstStyle/>
          <a:p>
            <a:fld id="{EF9081BE-E6DE-415A-888F-B0EE550F43D5}" type="datetimeFigureOut">
              <a:rPr lang="en-US" smtClean="0"/>
              <a:t>11/30/21</a:t>
            </a:fld>
            <a:endParaRPr lang="en-US"/>
          </a:p>
        </p:txBody>
      </p:sp>
      <p:sp>
        <p:nvSpPr>
          <p:cNvPr id="5" name="Footer Placeholder 4">
            <a:extLst>
              <a:ext uri="{FF2B5EF4-FFF2-40B4-BE49-F238E27FC236}">
                <a16:creationId xmlns:a16="http://schemas.microsoft.com/office/drawing/2014/main" id="{BC930DAC-E0AE-4F08-BFE7-07B3761D0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D797CB-B572-4AA4-A6F3-21ABB86668F3}"/>
              </a:ext>
            </a:extLst>
          </p:cNvPr>
          <p:cNvSpPr>
            <a:spLocks noGrp="1"/>
          </p:cNvSpPr>
          <p:nvPr>
            <p:ph type="sldNum" sz="quarter" idx="12"/>
          </p:nvPr>
        </p:nvSpPr>
        <p:spPr/>
        <p:txBody>
          <a:bodyPr/>
          <a:lstStyle/>
          <a:p>
            <a:fld id="{B8DDAD52-0339-4F84-913D-9955A2344E0F}" type="slidenum">
              <a:rPr lang="en-US" smtClean="0"/>
              <a:t>‹#›</a:t>
            </a:fld>
            <a:endParaRPr lang="en-US"/>
          </a:p>
        </p:txBody>
      </p:sp>
    </p:spTree>
    <p:extLst>
      <p:ext uri="{BB962C8B-B14F-4D97-AF65-F5344CB8AC3E}">
        <p14:creationId xmlns:p14="http://schemas.microsoft.com/office/powerpoint/2010/main" val="384004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C00F-AC81-4CD1-9C29-3774ECBCEE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30B3577-C830-4E4A-945D-D4D637A56A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324CE4-C19E-4695-9A13-CBED96F461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5C065A1-98B9-44E6-BC67-061F29FACEE8}"/>
              </a:ext>
            </a:extLst>
          </p:cNvPr>
          <p:cNvSpPr>
            <a:spLocks noGrp="1"/>
          </p:cNvSpPr>
          <p:nvPr>
            <p:ph type="dt" sz="half" idx="10"/>
          </p:nvPr>
        </p:nvSpPr>
        <p:spPr/>
        <p:txBody>
          <a:bodyPr/>
          <a:lstStyle/>
          <a:p>
            <a:fld id="{EF9081BE-E6DE-415A-888F-B0EE550F43D5}" type="datetimeFigureOut">
              <a:rPr lang="en-US" smtClean="0"/>
              <a:t>11/30/21</a:t>
            </a:fld>
            <a:endParaRPr lang="en-US"/>
          </a:p>
        </p:txBody>
      </p:sp>
      <p:sp>
        <p:nvSpPr>
          <p:cNvPr id="6" name="Footer Placeholder 5">
            <a:extLst>
              <a:ext uri="{FF2B5EF4-FFF2-40B4-BE49-F238E27FC236}">
                <a16:creationId xmlns:a16="http://schemas.microsoft.com/office/drawing/2014/main" id="{FB1B639D-2002-4D6B-8B33-6A716565B7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CABDCD-43FD-4AB5-A51C-3956BFC9458A}"/>
              </a:ext>
            </a:extLst>
          </p:cNvPr>
          <p:cNvSpPr>
            <a:spLocks noGrp="1"/>
          </p:cNvSpPr>
          <p:nvPr>
            <p:ph type="sldNum" sz="quarter" idx="12"/>
          </p:nvPr>
        </p:nvSpPr>
        <p:spPr/>
        <p:txBody>
          <a:bodyPr/>
          <a:lstStyle/>
          <a:p>
            <a:fld id="{B8DDAD52-0339-4F84-913D-9955A2344E0F}" type="slidenum">
              <a:rPr lang="en-US" smtClean="0"/>
              <a:t>‹#›</a:t>
            </a:fld>
            <a:endParaRPr lang="en-US"/>
          </a:p>
        </p:txBody>
      </p:sp>
    </p:spTree>
    <p:extLst>
      <p:ext uri="{BB962C8B-B14F-4D97-AF65-F5344CB8AC3E}">
        <p14:creationId xmlns:p14="http://schemas.microsoft.com/office/powerpoint/2010/main" val="222804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12C9E-8B06-42B4-9E55-6F1B133C4E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6608098-EF87-4E30-9B95-78588347F65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988601-2987-4886-B9EB-7EEDFDA074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AC576DE-22B0-42EE-B7FD-BF5B6DDB95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60AD60-2EED-4882-BB87-579970C2AF3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230080-4FE8-4E49-9EDC-D3A57B38DA34}"/>
              </a:ext>
            </a:extLst>
          </p:cNvPr>
          <p:cNvSpPr>
            <a:spLocks noGrp="1"/>
          </p:cNvSpPr>
          <p:nvPr>
            <p:ph type="dt" sz="half" idx="10"/>
          </p:nvPr>
        </p:nvSpPr>
        <p:spPr/>
        <p:txBody>
          <a:bodyPr/>
          <a:lstStyle/>
          <a:p>
            <a:fld id="{EF9081BE-E6DE-415A-888F-B0EE550F43D5}" type="datetimeFigureOut">
              <a:rPr lang="en-US" smtClean="0"/>
              <a:t>11/30/21</a:t>
            </a:fld>
            <a:endParaRPr lang="en-US"/>
          </a:p>
        </p:txBody>
      </p:sp>
      <p:sp>
        <p:nvSpPr>
          <p:cNvPr id="8" name="Footer Placeholder 7">
            <a:extLst>
              <a:ext uri="{FF2B5EF4-FFF2-40B4-BE49-F238E27FC236}">
                <a16:creationId xmlns:a16="http://schemas.microsoft.com/office/drawing/2014/main" id="{3798163C-E64D-43B0-8C5D-0990A079BB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5A5D1A-F1E8-4725-A3AB-3CB33A30A79E}"/>
              </a:ext>
            </a:extLst>
          </p:cNvPr>
          <p:cNvSpPr>
            <a:spLocks noGrp="1"/>
          </p:cNvSpPr>
          <p:nvPr>
            <p:ph type="sldNum" sz="quarter" idx="12"/>
          </p:nvPr>
        </p:nvSpPr>
        <p:spPr/>
        <p:txBody>
          <a:bodyPr/>
          <a:lstStyle/>
          <a:p>
            <a:fld id="{B8DDAD52-0339-4F84-913D-9955A2344E0F}" type="slidenum">
              <a:rPr lang="en-US" smtClean="0"/>
              <a:t>‹#›</a:t>
            </a:fld>
            <a:endParaRPr lang="en-US"/>
          </a:p>
        </p:txBody>
      </p:sp>
    </p:spTree>
    <p:extLst>
      <p:ext uri="{BB962C8B-B14F-4D97-AF65-F5344CB8AC3E}">
        <p14:creationId xmlns:p14="http://schemas.microsoft.com/office/powerpoint/2010/main" val="2635294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BDF24-FA62-42F0-BEE3-3F4506090F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65CBC6-2BF8-4783-88AB-7178A48C28AA}"/>
              </a:ext>
            </a:extLst>
          </p:cNvPr>
          <p:cNvSpPr>
            <a:spLocks noGrp="1"/>
          </p:cNvSpPr>
          <p:nvPr>
            <p:ph type="dt" sz="half" idx="10"/>
          </p:nvPr>
        </p:nvSpPr>
        <p:spPr/>
        <p:txBody>
          <a:bodyPr/>
          <a:lstStyle/>
          <a:p>
            <a:fld id="{EF9081BE-E6DE-415A-888F-B0EE550F43D5}" type="datetimeFigureOut">
              <a:rPr lang="en-US" smtClean="0"/>
              <a:t>11/30/21</a:t>
            </a:fld>
            <a:endParaRPr lang="en-US"/>
          </a:p>
        </p:txBody>
      </p:sp>
      <p:sp>
        <p:nvSpPr>
          <p:cNvPr id="4" name="Footer Placeholder 3">
            <a:extLst>
              <a:ext uri="{FF2B5EF4-FFF2-40B4-BE49-F238E27FC236}">
                <a16:creationId xmlns:a16="http://schemas.microsoft.com/office/drawing/2014/main" id="{4D12D9CF-1031-4161-9A68-F5D9308267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0652DA3-680F-4DEE-86F0-107700ECF114}"/>
              </a:ext>
            </a:extLst>
          </p:cNvPr>
          <p:cNvSpPr>
            <a:spLocks noGrp="1"/>
          </p:cNvSpPr>
          <p:nvPr>
            <p:ph type="sldNum" sz="quarter" idx="12"/>
          </p:nvPr>
        </p:nvSpPr>
        <p:spPr/>
        <p:txBody>
          <a:bodyPr/>
          <a:lstStyle/>
          <a:p>
            <a:fld id="{B8DDAD52-0339-4F84-913D-9955A2344E0F}" type="slidenum">
              <a:rPr lang="en-US" smtClean="0"/>
              <a:t>‹#›</a:t>
            </a:fld>
            <a:endParaRPr lang="en-US"/>
          </a:p>
        </p:txBody>
      </p:sp>
    </p:spTree>
    <p:extLst>
      <p:ext uri="{BB962C8B-B14F-4D97-AF65-F5344CB8AC3E}">
        <p14:creationId xmlns:p14="http://schemas.microsoft.com/office/powerpoint/2010/main" val="446030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914EB3-97B7-44E9-9F8A-E4509385B6FA}"/>
              </a:ext>
            </a:extLst>
          </p:cNvPr>
          <p:cNvSpPr>
            <a:spLocks noGrp="1"/>
          </p:cNvSpPr>
          <p:nvPr>
            <p:ph type="dt" sz="half" idx="10"/>
          </p:nvPr>
        </p:nvSpPr>
        <p:spPr/>
        <p:txBody>
          <a:bodyPr/>
          <a:lstStyle/>
          <a:p>
            <a:fld id="{EF9081BE-E6DE-415A-888F-B0EE550F43D5}" type="datetimeFigureOut">
              <a:rPr lang="en-US" smtClean="0"/>
              <a:t>11/30/21</a:t>
            </a:fld>
            <a:endParaRPr lang="en-US"/>
          </a:p>
        </p:txBody>
      </p:sp>
      <p:sp>
        <p:nvSpPr>
          <p:cNvPr id="3" name="Footer Placeholder 2">
            <a:extLst>
              <a:ext uri="{FF2B5EF4-FFF2-40B4-BE49-F238E27FC236}">
                <a16:creationId xmlns:a16="http://schemas.microsoft.com/office/drawing/2014/main" id="{0F49F6FF-C27A-4C13-BB34-524546C041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53ED0B-FFB1-41D5-8133-EC4FB6ADEFC3}"/>
              </a:ext>
            </a:extLst>
          </p:cNvPr>
          <p:cNvSpPr>
            <a:spLocks noGrp="1"/>
          </p:cNvSpPr>
          <p:nvPr>
            <p:ph type="sldNum" sz="quarter" idx="12"/>
          </p:nvPr>
        </p:nvSpPr>
        <p:spPr/>
        <p:txBody>
          <a:bodyPr/>
          <a:lstStyle/>
          <a:p>
            <a:fld id="{B8DDAD52-0339-4F84-913D-9955A2344E0F}" type="slidenum">
              <a:rPr lang="en-US" smtClean="0"/>
              <a:t>‹#›</a:t>
            </a:fld>
            <a:endParaRPr lang="en-US"/>
          </a:p>
        </p:txBody>
      </p:sp>
    </p:spTree>
    <p:extLst>
      <p:ext uri="{BB962C8B-B14F-4D97-AF65-F5344CB8AC3E}">
        <p14:creationId xmlns:p14="http://schemas.microsoft.com/office/powerpoint/2010/main" val="3274492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45846-D86C-4D12-8BB1-4304CC9F12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9D04AC4-89D4-472A-BDF9-3037EFD404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FD0EC4-23D4-4865-A6CF-9FD6F69A07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980F34-D514-49A8-A86A-1FF3865CE8C4}"/>
              </a:ext>
            </a:extLst>
          </p:cNvPr>
          <p:cNvSpPr>
            <a:spLocks noGrp="1"/>
          </p:cNvSpPr>
          <p:nvPr>
            <p:ph type="dt" sz="half" idx="10"/>
          </p:nvPr>
        </p:nvSpPr>
        <p:spPr/>
        <p:txBody>
          <a:bodyPr/>
          <a:lstStyle/>
          <a:p>
            <a:fld id="{EF9081BE-E6DE-415A-888F-B0EE550F43D5}" type="datetimeFigureOut">
              <a:rPr lang="en-US" smtClean="0"/>
              <a:t>11/30/21</a:t>
            </a:fld>
            <a:endParaRPr lang="en-US"/>
          </a:p>
        </p:txBody>
      </p:sp>
      <p:sp>
        <p:nvSpPr>
          <p:cNvPr id="6" name="Footer Placeholder 5">
            <a:extLst>
              <a:ext uri="{FF2B5EF4-FFF2-40B4-BE49-F238E27FC236}">
                <a16:creationId xmlns:a16="http://schemas.microsoft.com/office/drawing/2014/main" id="{9D7CEE31-3F1B-4F58-9F4D-FFF74CEEC9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C60836-700C-4EA3-B90F-AD3BE5F16045}"/>
              </a:ext>
            </a:extLst>
          </p:cNvPr>
          <p:cNvSpPr>
            <a:spLocks noGrp="1"/>
          </p:cNvSpPr>
          <p:nvPr>
            <p:ph type="sldNum" sz="quarter" idx="12"/>
          </p:nvPr>
        </p:nvSpPr>
        <p:spPr/>
        <p:txBody>
          <a:bodyPr/>
          <a:lstStyle/>
          <a:p>
            <a:fld id="{B8DDAD52-0339-4F84-913D-9955A2344E0F}" type="slidenum">
              <a:rPr lang="en-US" smtClean="0"/>
              <a:t>‹#›</a:t>
            </a:fld>
            <a:endParaRPr lang="en-US"/>
          </a:p>
        </p:txBody>
      </p:sp>
    </p:spTree>
    <p:extLst>
      <p:ext uri="{BB962C8B-B14F-4D97-AF65-F5344CB8AC3E}">
        <p14:creationId xmlns:p14="http://schemas.microsoft.com/office/powerpoint/2010/main" val="2244960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565B5-995F-48F3-9B46-24815D7A9B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298B91F-549C-4576-8E1D-BA8436D7F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573C43-0844-4D6C-B7BF-30A899A89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C843FB-6922-44AD-9F30-5E8E0A1BB2B2}"/>
              </a:ext>
            </a:extLst>
          </p:cNvPr>
          <p:cNvSpPr>
            <a:spLocks noGrp="1"/>
          </p:cNvSpPr>
          <p:nvPr>
            <p:ph type="dt" sz="half" idx="10"/>
          </p:nvPr>
        </p:nvSpPr>
        <p:spPr/>
        <p:txBody>
          <a:bodyPr/>
          <a:lstStyle/>
          <a:p>
            <a:fld id="{EF9081BE-E6DE-415A-888F-B0EE550F43D5}" type="datetimeFigureOut">
              <a:rPr lang="en-US" smtClean="0"/>
              <a:t>11/30/21</a:t>
            </a:fld>
            <a:endParaRPr lang="en-US"/>
          </a:p>
        </p:txBody>
      </p:sp>
      <p:sp>
        <p:nvSpPr>
          <p:cNvPr id="6" name="Footer Placeholder 5">
            <a:extLst>
              <a:ext uri="{FF2B5EF4-FFF2-40B4-BE49-F238E27FC236}">
                <a16:creationId xmlns:a16="http://schemas.microsoft.com/office/drawing/2014/main" id="{A9FBC8BC-898D-4B78-BC0D-CE7C6240DE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8A273C-5023-4BF4-9380-283D4AB1C04F}"/>
              </a:ext>
            </a:extLst>
          </p:cNvPr>
          <p:cNvSpPr>
            <a:spLocks noGrp="1"/>
          </p:cNvSpPr>
          <p:nvPr>
            <p:ph type="sldNum" sz="quarter" idx="12"/>
          </p:nvPr>
        </p:nvSpPr>
        <p:spPr/>
        <p:txBody>
          <a:bodyPr/>
          <a:lstStyle/>
          <a:p>
            <a:fld id="{B8DDAD52-0339-4F84-913D-9955A2344E0F}" type="slidenum">
              <a:rPr lang="en-US" smtClean="0"/>
              <a:t>‹#›</a:t>
            </a:fld>
            <a:endParaRPr lang="en-US"/>
          </a:p>
        </p:txBody>
      </p:sp>
    </p:spTree>
    <p:extLst>
      <p:ext uri="{BB962C8B-B14F-4D97-AF65-F5344CB8AC3E}">
        <p14:creationId xmlns:p14="http://schemas.microsoft.com/office/powerpoint/2010/main" val="35621102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D58BFB-B248-420E-A77C-15D7DC4292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1FD38A-C1B8-45AC-B0DA-689CFF8561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587EBC-5659-4352-AFCA-D5A35B7244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9081BE-E6DE-415A-888F-B0EE550F43D5}" type="datetimeFigureOut">
              <a:rPr lang="en-US" smtClean="0"/>
              <a:t>11/30/21</a:t>
            </a:fld>
            <a:endParaRPr lang="en-US"/>
          </a:p>
        </p:txBody>
      </p:sp>
      <p:sp>
        <p:nvSpPr>
          <p:cNvPr id="5" name="Footer Placeholder 4">
            <a:extLst>
              <a:ext uri="{FF2B5EF4-FFF2-40B4-BE49-F238E27FC236}">
                <a16:creationId xmlns:a16="http://schemas.microsoft.com/office/drawing/2014/main" id="{0D26A7C6-B370-400A-932C-B37C770906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A45EAA-4BC8-468E-9501-7C9F10B23D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DDAD52-0339-4F84-913D-9955A2344E0F}" type="slidenum">
              <a:rPr lang="en-US" smtClean="0"/>
              <a:t>‹#›</a:t>
            </a:fld>
            <a:endParaRPr lang="en-US"/>
          </a:p>
        </p:txBody>
      </p:sp>
    </p:spTree>
    <p:extLst>
      <p:ext uri="{BB962C8B-B14F-4D97-AF65-F5344CB8AC3E}">
        <p14:creationId xmlns:p14="http://schemas.microsoft.com/office/powerpoint/2010/main" val="2913278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E5419-CE25-49B6-A799-09D958FCCD37}"/>
              </a:ext>
            </a:extLst>
          </p:cNvPr>
          <p:cNvSpPr>
            <a:spLocks noGrp="1"/>
          </p:cNvSpPr>
          <p:nvPr>
            <p:ph type="ctrTitle"/>
          </p:nvPr>
        </p:nvSpPr>
        <p:spPr/>
        <p:txBody>
          <a:bodyPr>
            <a:normAutofit fontScale="90000"/>
          </a:bodyPr>
          <a:lstStyle/>
          <a:p>
            <a:r>
              <a:rPr lang="en-US" b="1" dirty="0">
                <a:solidFill>
                  <a:srgbClr val="FF0000"/>
                </a:solidFill>
              </a:rPr>
              <a:t>Putting the right information on 3905 Century Club QSL cards</a:t>
            </a:r>
          </a:p>
        </p:txBody>
      </p:sp>
      <p:sp>
        <p:nvSpPr>
          <p:cNvPr id="3" name="Subtitle 2">
            <a:extLst>
              <a:ext uri="{FF2B5EF4-FFF2-40B4-BE49-F238E27FC236}">
                <a16:creationId xmlns:a16="http://schemas.microsoft.com/office/drawing/2014/main" id="{21F76C68-535E-4BD0-BCAA-64F0F318505E}"/>
              </a:ext>
            </a:extLst>
          </p:cNvPr>
          <p:cNvSpPr>
            <a:spLocks noGrp="1"/>
          </p:cNvSpPr>
          <p:nvPr>
            <p:ph type="subTitle" idx="1"/>
          </p:nvPr>
        </p:nvSpPr>
        <p:spPr/>
        <p:txBody>
          <a:bodyPr>
            <a:normAutofit/>
          </a:bodyPr>
          <a:lstStyle/>
          <a:p>
            <a:endParaRPr lang="en-US" dirty="0">
              <a:solidFill>
                <a:schemeClr val="accent1"/>
              </a:solidFill>
            </a:endParaRPr>
          </a:p>
          <a:p>
            <a:r>
              <a:rPr lang="en-US" sz="3600" b="1" dirty="0">
                <a:solidFill>
                  <a:schemeClr val="accent1"/>
                </a:solidFill>
              </a:rPr>
              <a:t>A presentation by Marty Blaise, AG5T</a:t>
            </a:r>
          </a:p>
          <a:p>
            <a:endParaRPr lang="en-US" sz="3600" b="1" dirty="0">
              <a:solidFill>
                <a:schemeClr val="accent1"/>
              </a:solidFill>
            </a:endParaRPr>
          </a:p>
        </p:txBody>
      </p:sp>
      <p:sp>
        <p:nvSpPr>
          <p:cNvPr id="4" name="TextBox 3">
            <a:extLst>
              <a:ext uri="{FF2B5EF4-FFF2-40B4-BE49-F238E27FC236}">
                <a16:creationId xmlns:a16="http://schemas.microsoft.com/office/drawing/2014/main" id="{8A01D546-A18D-4482-B191-9BE21EC34BE2}"/>
              </a:ext>
            </a:extLst>
          </p:cNvPr>
          <p:cNvSpPr txBox="1"/>
          <p:nvPr/>
        </p:nvSpPr>
        <p:spPr>
          <a:xfrm>
            <a:off x="1524000" y="5010912"/>
            <a:ext cx="9942576" cy="646331"/>
          </a:xfrm>
          <a:prstGeom prst="rect">
            <a:avLst/>
          </a:prstGeom>
          <a:noFill/>
        </p:spPr>
        <p:txBody>
          <a:bodyPr wrap="square" rtlCol="0">
            <a:spAutoFit/>
          </a:bodyPr>
          <a:lstStyle/>
          <a:p>
            <a:r>
              <a:rPr lang="en-US" dirty="0"/>
              <a:t>A visual power point based on information originally provided by KB3PU on the club web site at</a:t>
            </a:r>
          </a:p>
          <a:p>
            <a:r>
              <a:rPr lang="en-US" dirty="0">
                <a:solidFill>
                  <a:srgbClr val="0070C0"/>
                </a:solidFill>
              </a:rPr>
              <a:t>http://www.3905ccn.com/qslcardinfohtm</a:t>
            </a:r>
          </a:p>
        </p:txBody>
      </p:sp>
    </p:spTree>
    <p:extLst>
      <p:ext uri="{BB962C8B-B14F-4D97-AF65-F5344CB8AC3E}">
        <p14:creationId xmlns:p14="http://schemas.microsoft.com/office/powerpoint/2010/main" val="1591954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7A5AA4-7157-470A-91FF-E932602D165E}"/>
              </a:ext>
            </a:extLst>
          </p:cNvPr>
          <p:cNvSpPr txBox="1"/>
          <p:nvPr/>
        </p:nvSpPr>
        <p:spPr>
          <a:xfrm>
            <a:off x="9060023" y="205272"/>
            <a:ext cx="2929813" cy="5078313"/>
          </a:xfrm>
          <a:prstGeom prst="rect">
            <a:avLst/>
          </a:prstGeom>
          <a:noFill/>
        </p:spPr>
        <p:txBody>
          <a:bodyPr wrap="square" rtlCol="0">
            <a:spAutoFit/>
          </a:bodyPr>
          <a:lstStyle/>
          <a:p>
            <a:pPr marL="285750" indent="-285750">
              <a:buFont typeface="Arial" panose="020B0604020202020204" pitchFamily="34" charset="0"/>
              <a:buChar char="•"/>
            </a:pPr>
            <a:r>
              <a:rPr lang="en-US" dirty="0"/>
              <a:t>The call sign of the station you worked.</a:t>
            </a:r>
          </a:p>
          <a:p>
            <a:pPr marL="285750" indent="-285750">
              <a:buFont typeface="Arial" panose="020B0604020202020204" pitchFamily="34" charset="0"/>
              <a:buChar char="•"/>
            </a:pPr>
            <a:r>
              <a:rPr lang="en-US" dirty="0"/>
              <a:t>The signal report sent to the station you worked. Both the signal report you sent and received is preferred and it’s necessary if the contact was made with a station that wasn’t logging.</a:t>
            </a:r>
          </a:p>
          <a:p>
            <a:pPr marL="285750" indent="-285750">
              <a:buFont typeface="Arial" panose="020B0604020202020204" pitchFamily="34" charset="0"/>
              <a:buChar char="•"/>
            </a:pPr>
            <a:r>
              <a:rPr lang="en-US" dirty="0"/>
              <a:t>Important! If the other station was mobile or portable indicate their mobile/portable status and where they were. They need this information on their card for their awards purposes.</a:t>
            </a:r>
          </a:p>
        </p:txBody>
      </p:sp>
      <p:pic>
        <p:nvPicPr>
          <p:cNvPr id="4" name="Picture 3" descr="Table&#10;&#10;Description automatically generated">
            <a:extLst>
              <a:ext uri="{FF2B5EF4-FFF2-40B4-BE49-F238E27FC236}">
                <a16:creationId xmlns:a16="http://schemas.microsoft.com/office/drawing/2014/main" id="{77D35C83-5798-44DE-B53C-5721A59FE9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64" y="90544"/>
            <a:ext cx="8932505" cy="5782480"/>
          </a:xfrm>
          <a:prstGeom prst="rect">
            <a:avLst/>
          </a:prstGeom>
        </p:spPr>
      </p:pic>
      <p:sp>
        <p:nvSpPr>
          <p:cNvPr id="5" name="TextBox 4">
            <a:extLst>
              <a:ext uri="{FF2B5EF4-FFF2-40B4-BE49-F238E27FC236}">
                <a16:creationId xmlns:a16="http://schemas.microsoft.com/office/drawing/2014/main" id="{D16C6CF5-469A-4B4E-8183-E192723023EF}"/>
              </a:ext>
            </a:extLst>
          </p:cNvPr>
          <p:cNvSpPr txBox="1"/>
          <p:nvPr/>
        </p:nvSpPr>
        <p:spPr>
          <a:xfrm>
            <a:off x="783771" y="4721290"/>
            <a:ext cx="1576874" cy="646331"/>
          </a:xfrm>
          <a:prstGeom prst="rect">
            <a:avLst/>
          </a:prstGeom>
          <a:noFill/>
        </p:spPr>
        <p:txBody>
          <a:bodyPr wrap="square" rtlCol="0">
            <a:spAutoFit/>
          </a:bodyPr>
          <a:lstStyle/>
          <a:p>
            <a:r>
              <a:rPr lang="en-US" dirty="0"/>
              <a:t>K4JEL/M</a:t>
            </a:r>
          </a:p>
          <a:p>
            <a:r>
              <a:rPr lang="en-US" dirty="0"/>
              <a:t>North Carolina</a:t>
            </a:r>
          </a:p>
        </p:txBody>
      </p:sp>
      <p:sp>
        <p:nvSpPr>
          <p:cNvPr id="6" name="TextBox 5">
            <a:extLst>
              <a:ext uri="{FF2B5EF4-FFF2-40B4-BE49-F238E27FC236}">
                <a16:creationId xmlns:a16="http://schemas.microsoft.com/office/drawing/2014/main" id="{23CCDE83-302A-4481-B860-08E6B513898A}"/>
              </a:ext>
            </a:extLst>
          </p:cNvPr>
          <p:cNvSpPr txBox="1"/>
          <p:nvPr/>
        </p:nvSpPr>
        <p:spPr>
          <a:xfrm>
            <a:off x="4851919" y="4721290"/>
            <a:ext cx="1987420" cy="646331"/>
          </a:xfrm>
          <a:prstGeom prst="rect">
            <a:avLst/>
          </a:prstGeom>
          <a:noFill/>
        </p:spPr>
        <p:txBody>
          <a:bodyPr wrap="square" rtlCol="0">
            <a:spAutoFit/>
          </a:bodyPr>
          <a:lstStyle/>
          <a:p>
            <a:pPr marL="342900" indent="-342900">
              <a:buAutoNum type="arabicPlain" startAt="5"/>
            </a:pPr>
            <a:r>
              <a:rPr lang="en-US" dirty="0"/>
              <a:t>X    9</a:t>
            </a:r>
          </a:p>
          <a:p>
            <a:r>
              <a:rPr lang="en-US" dirty="0"/>
              <a:t>5    X    9</a:t>
            </a:r>
          </a:p>
        </p:txBody>
      </p:sp>
      <p:cxnSp>
        <p:nvCxnSpPr>
          <p:cNvPr id="8" name="Straight Arrow Connector 7">
            <a:extLst>
              <a:ext uri="{FF2B5EF4-FFF2-40B4-BE49-F238E27FC236}">
                <a16:creationId xmlns:a16="http://schemas.microsoft.com/office/drawing/2014/main" id="{B9413066-49CC-4DF9-8FE2-0646F9F1D1F9}"/>
              </a:ext>
            </a:extLst>
          </p:cNvPr>
          <p:cNvCxnSpPr/>
          <p:nvPr/>
        </p:nvCxnSpPr>
        <p:spPr>
          <a:xfrm flipH="1">
            <a:off x="1819469" y="494522"/>
            <a:ext cx="7604449" cy="43200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957E0C2-63D9-48BD-B943-74A8E89000E8}"/>
              </a:ext>
            </a:extLst>
          </p:cNvPr>
          <p:cNvCxnSpPr/>
          <p:nvPr/>
        </p:nvCxnSpPr>
        <p:spPr>
          <a:xfrm flipH="1">
            <a:off x="5621693" y="1166327"/>
            <a:ext cx="3802225" cy="33310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55D3C98-B3C1-46FB-B568-350712828F8F}"/>
              </a:ext>
            </a:extLst>
          </p:cNvPr>
          <p:cNvCxnSpPr/>
          <p:nvPr/>
        </p:nvCxnSpPr>
        <p:spPr>
          <a:xfrm flipH="1">
            <a:off x="8565502" y="5169159"/>
            <a:ext cx="1119674" cy="11756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8EED019-1DB4-4E5F-BF51-6C176BCD1828}"/>
              </a:ext>
            </a:extLst>
          </p:cNvPr>
          <p:cNvCxnSpPr/>
          <p:nvPr/>
        </p:nvCxnSpPr>
        <p:spPr>
          <a:xfrm flipH="1" flipV="1">
            <a:off x="2267339" y="5169159"/>
            <a:ext cx="6298163" cy="1175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85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23D83-05FC-4897-AC71-403045090FF2}"/>
              </a:ext>
            </a:extLst>
          </p:cNvPr>
          <p:cNvSpPr txBox="1"/>
          <p:nvPr/>
        </p:nvSpPr>
        <p:spPr>
          <a:xfrm>
            <a:off x="8882743" y="979714"/>
            <a:ext cx="2957804" cy="3970318"/>
          </a:xfrm>
          <a:prstGeom prst="rect">
            <a:avLst/>
          </a:prstGeom>
          <a:noFill/>
        </p:spPr>
        <p:txBody>
          <a:bodyPr wrap="square" rtlCol="0">
            <a:spAutoFit/>
          </a:bodyPr>
          <a:lstStyle/>
          <a:p>
            <a:pPr marL="285750" indent="-285750">
              <a:buFont typeface="Arial" panose="020B0604020202020204" pitchFamily="34" charset="0"/>
              <a:buChar char="•"/>
            </a:pPr>
            <a:r>
              <a:rPr lang="en-US" dirty="0"/>
              <a:t>Show on your QSL card any 3905CC progressive awards you hold and their certificate numbers. Also any with certificates 2, 22 and ending </a:t>
            </a:r>
            <a:r>
              <a:rPr lang="en-US"/>
              <a:t>in 02 are wild deuces. </a:t>
            </a:r>
            <a:r>
              <a:rPr lang="en-US" dirty="0"/>
              <a:t>Master’s degree number should be listed. Some may choose to show additional awards earned but this isn’t required (a 2-sided card would be better if you want to list many awards).</a:t>
            </a:r>
          </a:p>
        </p:txBody>
      </p:sp>
      <p:pic>
        <p:nvPicPr>
          <p:cNvPr id="4" name="Picture 3" descr="Table&#10;&#10;Description automatically generated">
            <a:extLst>
              <a:ext uri="{FF2B5EF4-FFF2-40B4-BE49-F238E27FC236}">
                <a16:creationId xmlns:a16="http://schemas.microsoft.com/office/drawing/2014/main" id="{5A4E8BFD-4CFC-4D9C-9E17-9044AA6C68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60" y="445106"/>
            <a:ext cx="7937226" cy="5138184"/>
          </a:xfrm>
          <a:prstGeom prst="rect">
            <a:avLst/>
          </a:prstGeom>
        </p:spPr>
      </p:pic>
      <p:cxnSp>
        <p:nvCxnSpPr>
          <p:cNvPr id="6" name="Straight Arrow Connector 5">
            <a:extLst>
              <a:ext uri="{FF2B5EF4-FFF2-40B4-BE49-F238E27FC236}">
                <a16:creationId xmlns:a16="http://schemas.microsoft.com/office/drawing/2014/main" id="{FEAA3CCE-13DC-4B55-91BC-097D2A5B777E}"/>
              </a:ext>
            </a:extLst>
          </p:cNvPr>
          <p:cNvCxnSpPr/>
          <p:nvPr/>
        </p:nvCxnSpPr>
        <p:spPr>
          <a:xfrm flipH="1">
            <a:off x="3219061" y="1212980"/>
            <a:ext cx="5990253" cy="14649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517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57E376-A77F-4512-AF7E-0805BA519BD6}"/>
              </a:ext>
            </a:extLst>
          </p:cNvPr>
          <p:cNvSpPr txBox="1"/>
          <p:nvPr/>
        </p:nvSpPr>
        <p:spPr>
          <a:xfrm>
            <a:off x="9013371" y="382555"/>
            <a:ext cx="2855168" cy="5909310"/>
          </a:xfrm>
          <a:prstGeom prst="rect">
            <a:avLst/>
          </a:prstGeom>
          <a:noFill/>
        </p:spPr>
        <p:txBody>
          <a:bodyPr wrap="square" rtlCol="0">
            <a:spAutoFit/>
          </a:bodyPr>
          <a:lstStyle/>
          <a:p>
            <a:pPr marL="285750" indent="-285750">
              <a:buFont typeface="Arial" panose="020B0604020202020204" pitchFamily="34" charset="0"/>
              <a:buChar char="•"/>
            </a:pPr>
            <a:r>
              <a:rPr lang="en-US" dirty="0"/>
              <a:t>If you are club officer or a VIP, be sure to include that on your card as well. NCS is a VIP when running a net and is worth 1 point.</a:t>
            </a:r>
          </a:p>
          <a:p>
            <a:pPr marL="285750" indent="-285750">
              <a:buFont typeface="Arial" panose="020B0604020202020204" pitchFamily="34" charset="0"/>
              <a:buChar char="•"/>
            </a:pPr>
            <a:r>
              <a:rPr lang="en-US" dirty="0"/>
              <a:t>The QRP status is not absolutely required, but some stations do request this information, so if a station requests it, list it as QRP 5 watts on the card as an example.</a:t>
            </a:r>
          </a:p>
          <a:p>
            <a:pPr marL="285750" indent="-285750">
              <a:buFont typeface="Arial" panose="020B0604020202020204" pitchFamily="34" charset="0"/>
              <a:buChar char="•"/>
            </a:pPr>
            <a:r>
              <a:rPr lang="en-US" dirty="0"/>
              <a:t>The county you were in is helpful to those who might collect County Hunter awards </a:t>
            </a:r>
            <a:r>
              <a:rPr lang="en-US" dirty="0">
                <a:solidFill>
                  <a:srgbClr val="FF0000"/>
                </a:solidFill>
              </a:rPr>
              <a:t>BUT the 3905CC is NOT a county hunters net. </a:t>
            </a:r>
            <a:r>
              <a:rPr lang="en-US" dirty="0"/>
              <a:t>You can list the county in your address if you wish.</a:t>
            </a:r>
          </a:p>
        </p:txBody>
      </p:sp>
      <p:pic>
        <p:nvPicPr>
          <p:cNvPr id="4" name="Picture 3" descr="Table&#10;&#10;Description automatically generated">
            <a:extLst>
              <a:ext uri="{FF2B5EF4-FFF2-40B4-BE49-F238E27FC236}">
                <a16:creationId xmlns:a16="http://schemas.microsoft.com/office/drawing/2014/main" id="{9418689D-BE95-4872-AE10-E3943A0100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07" y="250679"/>
            <a:ext cx="8832964" cy="6173061"/>
          </a:xfrm>
          <a:prstGeom prst="rect">
            <a:avLst/>
          </a:prstGeom>
        </p:spPr>
      </p:pic>
      <p:sp>
        <p:nvSpPr>
          <p:cNvPr id="5" name="TextBox 4">
            <a:extLst>
              <a:ext uri="{FF2B5EF4-FFF2-40B4-BE49-F238E27FC236}">
                <a16:creationId xmlns:a16="http://schemas.microsoft.com/office/drawing/2014/main" id="{0C321C02-B6A6-4FC1-B442-B0AC9D9D24F7}"/>
              </a:ext>
            </a:extLst>
          </p:cNvPr>
          <p:cNvSpPr txBox="1"/>
          <p:nvPr/>
        </p:nvSpPr>
        <p:spPr>
          <a:xfrm>
            <a:off x="5191621" y="3748273"/>
            <a:ext cx="3499556" cy="369332"/>
          </a:xfrm>
          <a:prstGeom prst="rect">
            <a:avLst/>
          </a:prstGeom>
          <a:noFill/>
        </p:spPr>
        <p:txBody>
          <a:bodyPr wrap="square" rtlCol="0">
            <a:spAutoFit/>
          </a:bodyPr>
          <a:lstStyle/>
          <a:p>
            <a:r>
              <a:rPr lang="en-US" dirty="0"/>
              <a:t>1                    Net Control</a:t>
            </a:r>
          </a:p>
        </p:txBody>
      </p:sp>
      <p:cxnSp>
        <p:nvCxnSpPr>
          <p:cNvPr id="7" name="Straight Arrow Connector 6">
            <a:extLst>
              <a:ext uri="{FF2B5EF4-FFF2-40B4-BE49-F238E27FC236}">
                <a16:creationId xmlns:a16="http://schemas.microsoft.com/office/drawing/2014/main" id="{CC773BE4-87DE-40EA-A790-3A83EDB3E5E1}"/>
              </a:ext>
            </a:extLst>
          </p:cNvPr>
          <p:cNvCxnSpPr/>
          <p:nvPr/>
        </p:nvCxnSpPr>
        <p:spPr>
          <a:xfrm flipH="1">
            <a:off x="7653867" y="925689"/>
            <a:ext cx="1603022" cy="30072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07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BFB4B4-660A-438C-8A2A-DA77E68123E0}"/>
              </a:ext>
            </a:extLst>
          </p:cNvPr>
          <p:cNvSpPr txBox="1"/>
          <p:nvPr/>
        </p:nvSpPr>
        <p:spPr>
          <a:xfrm>
            <a:off x="8873412" y="289248"/>
            <a:ext cx="2985796" cy="5078313"/>
          </a:xfrm>
          <a:prstGeom prst="rect">
            <a:avLst/>
          </a:prstGeom>
          <a:noFill/>
        </p:spPr>
        <p:txBody>
          <a:bodyPr wrap="square" rtlCol="0">
            <a:spAutoFit/>
          </a:bodyPr>
          <a:lstStyle/>
          <a:p>
            <a:r>
              <a:rPr lang="en-US" b="1" dirty="0">
                <a:solidFill>
                  <a:srgbClr val="FF0000"/>
                </a:solidFill>
              </a:rPr>
              <a:t>Club Call specific information:</a:t>
            </a:r>
          </a:p>
          <a:p>
            <a:endParaRPr lang="en-US" dirty="0"/>
          </a:p>
          <a:p>
            <a:r>
              <a:rPr lang="en-US" dirty="0"/>
              <a:t>There are a number of club stations on our nets and some of them want a card for their contact with you in addition to the operator of the club call sign.</a:t>
            </a:r>
          </a:p>
          <a:p>
            <a:endParaRPr lang="en-US" dirty="0"/>
          </a:p>
          <a:p>
            <a:r>
              <a:rPr lang="en-US" dirty="0"/>
              <a:t>Club calls are either:</a:t>
            </a:r>
          </a:p>
          <a:p>
            <a:pPr marL="285750" indent="-285750">
              <a:buFont typeface="Arial" panose="020B0604020202020204" pitchFamily="34" charset="0"/>
              <a:buChar char="•"/>
            </a:pPr>
            <a:r>
              <a:rPr lang="en-US" dirty="0"/>
              <a:t>No card needed (NCN)</a:t>
            </a:r>
          </a:p>
          <a:p>
            <a:pPr marL="285750" indent="-285750">
              <a:buFont typeface="Arial" panose="020B0604020202020204" pitchFamily="34" charset="0"/>
              <a:buChar char="•"/>
            </a:pPr>
            <a:r>
              <a:rPr lang="en-US" dirty="0"/>
              <a:t>Card requested club</a:t>
            </a:r>
          </a:p>
          <a:p>
            <a:pPr marL="285750" indent="-285750">
              <a:buFont typeface="Arial" panose="020B0604020202020204" pitchFamily="34" charset="0"/>
              <a:buChar char="•"/>
            </a:pPr>
            <a:endParaRPr lang="en-US" dirty="0"/>
          </a:p>
          <a:p>
            <a:r>
              <a:rPr lang="en-US" dirty="0"/>
              <a:t>If you work a card requested club, you need to include the operator somewhere on the card such as OP: KL7JR.</a:t>
            </a:r>
          </a:p>
        </p:txBody>
      </p:sp>
      <p:pic>
        <p:nvPicPr>
          <p:cNvPr id="4" name="Picture 3" descr="Table&#10;&#10;Description automatically generated">
            <a:extLst>
              <a:ext uri="{FF2B5EF4-FFF2-40B4-BE49-F238E27FC236}">
                <a16:creationId xmlns:a16="http://schemas.microsoft.com/office/drawing/2014/main" id="{BE454AC8-E55A-4BB5-A691-66FFC71871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84" y="342470"/>
            <a:ext cx="8506394" cy="5506636"/>
          </a:xfrm>
          <a:prstGeom prst="rect">
            <a:avLst/>
          </a:prstGeom>
        </p:spPr>
      </p:pic>
      <p:sp>
        <p:nvSpPr>
          <p:cNvPr id="5" name="TextBox 4">
            <a:extLst>
              <a:ext uri="{FF2B5EF4-FFF2-40B4-BE49-F238E27FC236}">
                <a16:creationId xmlns:a16="http://schemas.microsoft.com/office/drawing/2014/main" id="{7F47A339-BDA0-4058-8981-9C1AB013D895}"/>
              </a:ext>
            </a:extLst>
          </p:cNvPr>
          <p:cNvSpPr txBox="1"/>
          <p:nvPr/>
        </p:nvSpPr>
        <p:spPr>
          <a:xfrm>
            <a:off x="737118" y="4721230"/>
            <a:ext cx="1399592" cy="646331"/>
          </a:xfrm>
          <a:prstGeom prst="rect">
            <a:avLst/>
          </a:prstGeom>
          <a:noFill/>
        </p:spPr>
        <p:txBody>
          <a:bodyPr wrap="square" rtlCol="0">
            <a:spAutoFit/>
          </a:bodyPr>
          <a:lstStyle/>
          <a:p>
            <a:r>
              <a:rPr lang="en-US" dirty="0"/>
              <a:t>KL7RST</a:t>
            </a:r>
          </a:p>
          <a:p>
            <a:r>
              <a:rPr lang="en-US" dirty="0"/>
              <a:t>(OP:KL7JR)</a:t>
            </a:r>
          </a:p>
        </p:txBody>
      </p:sp>
      <p:cxnSp>
        <p:nvCxnSpPr>
          <p:cNvPr id="7" name="Straight Arrow Connector 6">
            <a:extLst>
              <a:ext uri="{FF2B5EF4-FFF2-40B4-BE49-F238E27FC236}">
                <a16:creationId xmlns:a16="http://schemas.microsoft.com/office/drawing/2014/main" id="{CB354656-909E-48AD-A92D-1B24B76D4A7B}"/>
              </a:ext>
            </a:extLst>
          </p:cNvPr>
          <p:cNvCxnSpPr/>
          <p:nvPr/>
        </p:nvCxnSpPr>
        <p:spPr>
          <a:xfrm flipH="1">
            <a:off x="1903445" y="4338735"/>
            <a:ext cx="6969967" cy="662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0580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FD80B3-6DA2-4B10-B3B4-1FC68CA6BF3C}"/>
              </a:ext>
            </a:extLst>
          </p:cNvPr>
          <p:cNvSpPr txBox="1"/>
          <p:nvPr/>
        </p:nvSpPr>
        <p:spPr>
          <a:xfrm>
            <a:off x="5393094" y="494522"/>
            <a:ext cx="6251510" cy="4832092"/>
          </a:xfrm>
          <a:prstGeom prst="rect">
            <a:avLst/>
          </a:prstGeom>
          <a:noFill/>
        </p:spPr>
        <p:txBody>
          <a:bodyPr wrap="square" rtlCol="0">
            <a:spAutoFit/>
          </a:bodyPr>
          <a:lstStyle/>
          <a:p>
            <a:r>
              <a:rPr lang="en-US" sz="2000" b="1" dirty="0">
                <a:solidFill>
                  <a:srgbClr val="FF0000"/>
                </a:solidFill>
              </a:rPr>
              <a:t>Additional information</a:t>
            </a:r>
          </a:p>
          <a:p>
            <a:endParaRPr lang="en-US" dirty="0"/>
          </a:p>
          <a:p>
            <a:r>
              <a:rPr lang="en-US" dirty="0"/>
              <a:t>As much as possible the QSL information should be on one side of the card so those who submit photocopied cards don’t have to photocopy both sides.</a:t>
            </a:r>
          </a:p>
          <a:p>
            <a:endParaRPr lang="en-US" dirty="0"/>
          </a:p>
          <a:p>
            <a:r>
              <a:rPr lang="en-US" dirty="0"/>
              <a:t>Anything else you want to put on the card such as pictures and equipment is okay as long as it doesn’t interfere with reading the necessary information. These are the things that make the card an expression of yourself. In my case I have the club logo and a state map. These are not required but many like to include them and many enjoy seeing them.</a:t>
            </a:r>
          </a:p>
          <a:p>
            <a:endParaRPr lang="en-US" dirty="0"/>
          </a:p>
          <a:p>
            <a:r>
              <a:rPr lang="en-US" dirty="0"/>
              <a:t>Tip: I have one sided cards. To help the bureau managers when I send a card requested club card, I flip to the blank side and write the call sign of the operator. Then the managers can sort the card faster.</a:t>
            </a:r>
          </a:p>
        </p:txBody>
      </p:sp>
      <p:pic>
        <p:nvPicPr>
          <p:cNvPr id="4" name="Picture 3" descr="A picture containing text, clock&#10;&#10;Description automatically generated">
            <a:extLst>
              <a:ext uri="{FF2B5EF4-FFF2-40B4-BE49-F238E27FC236}">
                <a16:creationId xmlns:a16="http://schemas.microsoft.com/office/drawing/2014/main" id="{38550869-CFEB-4C78-8D5E-39CA301415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547" y="752077"/>
            <a:ext cx="3550889" cy="3550889"/>
          </a:xfrm>
          <a:prstGeom prst="rect">
            <a:avLst/>
          </a:prstGeom>
        </p:spPr>
      </p:pic>
    </p:spTree>
    <p:extLst>
      <p:ext uri="{BB962C8B-B14F-4D97-AF65-F5344CB8AC3E}">
        <p14:creationId xmlns:p14="http://schemas.microsoft.com/office/powerpoint/2010/main" val="1680072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372A9072-2F30-42FC-92F0-EB2317034A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0286" y="519476"/>
            <a:ext cx="8571428" cy="5819048"/>
          </a:xfrm>
          <a:prstGeom prst="rect">
            <a:avLst/>
          </a:prstGeom>
        </p:spPr>
      </p:pic>
    </p:spTree>
    <p:extLst>
      <p:ext uri="{BB962C8B-B14F-4D97-AF65-F5344CB8AC3E}">
        <p14:creationId xmlns:p14="http://schemas.microsoft.com/office/powerpoint/2010/main" val="100046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C10F16-1C70-4160-A8FB-398D506AC3F1}"/>
              </a:ext>
            </a:extLst>
          </p:cNvPr>
          <p:cNvSpPr txBox="1"/>
          <p:nvPr/>
        </p:nvSpPr>
        <p:spPr>
          <a:xfrm>
            <a:off x="1577130" y="1308683"/>
            <a:ext cx="9261446" cy="2800767"/>
          </a:xfrm>
          <a:prstGeom prst="rect">
            <a:avLst/>
          </a:prstGeom>
          <a:noFill/>
        </p:spPr>
        <p:txBody>
          <a:bodyPr wrap="square" rtlCol="0">
            <a:spAutoFit/>
          </a:bodyPr>
          <a:lstStyle/>
          <a:p>
            <a:r>
              <a:rPr lang="en-US" sz="8800" dirty="0">
                <a:solidFill>
                  <a:srgbClr val="FF0000"/>
                </a:solidFill>
              </a:rPr>
              <a:t>Questions and Comments?</a:t>
            </a:r>
          </a:p>
        </p:txBody>
      </p:sp>
    </p:spTree>
    <p:extLst>
      <p:ext uri="{BB962C8B-B14F-4D97-AF65-F5344CB8AC3E}">
        <p14:creationId xmlns:p14="http://schemas.microsoft.com/office/powerpoint/2010/main" val="345587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918FA82-B072-4BE6-898D-87D493240E74}"/>
              </a:ext>
            </a:extLst>
          </p:cNvPr>
          <p:cNvSpPr txBox="1"/>
          <p:nvPr/>
        </p:nvSpPr>
        <p:spPr>
          <a:xfrm>
            <a:off x="513184" y="447869"/>
            <a:ext cx="11439330" cy="646331"/>
          </a:xfrm>
          <a:prstGeom prst="rect">
            <a:avLst/>
          </a:prstGeom>
          <a:noFill/>
        </p:spPr>
        <p:txBody>
          <a:bodyPr wrap="square" rtlCol="0">
            <a:spAutoFit/>
          </a:bodyPr>
          <a:lstStyle/>
          <a:p>
            <a:r>
              <a:rPr lang="en-US" dirty="0">
                <a:solidFill>
                  <a:srgbClr val="FF0000"/>
                </a:solidFill>
              </a:rPr>
              <a:t>Much of the material on this power point will be taken from this section of the club web site. We will start our discussion from this page as seen below.</a:t>
            </a:r>
          </a:p>
        </p:txBody>
      </p:sp>
      <p:pic>
        <p:nvPicPr>
          <p:cNvPr id="7" name="Picture 6">
            <a:extLst>
              <a:ext uri="{FF2B5EF4-FFF2-40B4-BE49-F238E27FC236}">
                <a16:creationId xmlns:a16="http://schemas.microsoft.com/office/drawing/2014/main" id="{CF82600D-E392-154D-ABA1-A1B32BCFC2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43" y="1088152"/>
            <a:ext cx="11678816" cy="5748953"/>
          </a:xfrm>
          <a:prstGeom prst="rect">
            <a:avLst/>
          </a:prstGeom>
        </p:spPr>
      </p:pic>
    </p:spTree>
    <p:extLst>
      <p:ext uri="{BB962C8B-B14F-4D97-AF65-F5344CB8AC3E}">
        <p14:creationId xmlns:p14="http://schemas.microsoft.com/office/powerpoint/2010/main" val="4012774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644D3B-EC5B-4050-B3CB-664699950D7D}"/>
              </a:ext>
            </a:extLst>
          </p:cNvPr>
          <p:cNvSpPr txBox="1"/>
          <p:nvPr/>
        </p:nvSpPr>
        <p:spPr>
          <a:xfrm>
            <a:off x="704675" y="377505"/>
            <a:ext cx="11190914" cy="400110"/>
          </a:xfrm>
          <a:prstGeom prst="rect">
            <a:avLst/>
          </a:prstGeom>
          <a:noFill/>
        </p:spPr>
        <p:txBody>
          <a:bodyPr wrap="square" rtlCol="0">
            <a:spAutoFit/>
          </a:bodyPr>
          <a:lstStyle/>
          <a:p>
            <a:r>
              <a:rPr lang="en-US" sz="2000" b="1" dirty="0">
                <a:solidFill>
                  <a:srgbClr val="FF0000"/>
                </a:solidFill>
              </a:rPr>
              <a:t>A properly completed QSL card is essential to the 3905 Century Club awards program</a:t>
            </a:r>
          </a:p>
        </p:txBody>
      </p:sp>
      <p:sp>
        <p:nvSpPr>
          <p:cNvPr id="3" name="TextBox 2">
            <a:extLst>
              <a:ext uri="{FF2B5EF4-FFF2-40B4-BE49-F238E27FC236}">
                <a16:creationId xmlns:a16="http://schemas.microsoft.com/office/drawing/2014/main" id="{94771353-4631-4FCD-AF91-BA2874B504CB}"/>
              </a:ext>
            </a:extLst>
          </p:cNvPr>
          <p:cNvSpPr txBox="1"/>
          <p:nvPr/>
        </p:nvSpPr>
        <p:spPr>
          <a:xfrm>
            <a:off x="830510" y="1367406"/>
            <a:ext cx="10880521" cy="5447645"/>
          </a:xfrm>
          <a:prstGeom prst="rect">
            <a:avLst/>
          </a:prstGeom>
          <a:noFill/>
        </p:spPr>
        <p:txBody>
          <a:bodyPr wrap="square" rtlCol="0">
            <a:spAutoFit/>
          </a:bodyPr>
          <a:lstStyle/>
          <a:p>
            <a:r>
              <a:rPr lang="en-US" dirty="0"/>
              <a:t>QSL cards contain two types of information about a QSO:</a:t>
            </a:r>
          </a:p>
          <a:p>
            <a:endParaRPr lang="en-US" dirty="0"/>
          </a:p>
          <a:p>
            <a:pPr marL="342900" indent="-342900">
              <a:buAutoNum type="arabicParenR"/>
            </a:pPr>
            <a:r>
              <a:rPr lang="en-US" dirty="0"/>
              <a:t>Information about the sender’s side of the QSO and </a:t>
            </a:r>
          </a:p>
          <a:p>
            <a:pPr marL="342900" indent="-342900">
              <a:buAutoNum type="arabicParenR"/>
            </a:pPr>
            <a:r>
              <a:rPr lang="en-US" dirty="0"/>
              <a:t>Information about the recipient’s side of the QSO. </a:t>
            </a:r>
          </a:p>
          <a:p>
            <a:pPr marL="342900" indent="-342900">
              <a:buAutoNum type="arabicParenR"/>
            </a:pPr>
            <a:endParaRPr lang="en-US" dirty="0"/>
          </a:p>
          <a:p>
            <a:r>
              <a:rPr lang="en-US" dirty="0"/>
              <a:t>It’s very important that the QSL cards be designed and filled out in a manner that makes it clear which side of the QSO each item on the card describes.</a:t>
            </a:r>
          </a:p>
          <a:p>
            <a:pPr marL="342900" indent="-342900">
              <a:buAutoNum type="arabicParenR"/>
            </a:pPr>
            <a:endParaRPr lang="en-US" dirty="0"/>
          </a:p>
          <a:p>
            <a:r>
              <a:rPr lang="en-US" dirty="0"/>
              <a:t>Placement of this information is important so there is no doubt that an entry saying , “w/ club AA1AAA” refers to the recipient’s club and not the sender’s club. Or you can make it clear by saying  “w/ YOUR club AA1AAA” or “w/ MY club AA1AAA. What you can’t do is scatter information all over your card so it isn’t clear who it refers to because such cards will not usable toward 3905 CC awards and you will be asked to replace them with usable cards. </a:t>
            </a:r>
          </a:p>
          <a:p>
            <a:endParaRPr lang="en-US" b="1" dirty="0">
              <a:solidFill>
                <a:srgbClr val="002060"/>
              </a:solidFill>
            </a:endParaRPr>
          </a:p>
          <a:p>
            <a:r>
              <a:rPr lang="en-US" sz="2000" b="1" dirty="0">
                <a:solidFill>
                  <a:srgbClr val="002060"/>
                </a:solidFill>
              </a:rPr>
              <a:t>Now will we look at the information required on a QSL card if it is to be useful towards all the awards the club offers</a:t>
            </a:r>
          </a:p>
          <a:p>
            <a:pPr marL="342900" indent="-342900">
              <a:buAutoNum type="arabicParenR"/>
            </a:pPr>
            <a:endParaRPr lang="en-US" sz="1400" dirty="0"/>
          </a:p>
          <a:p>
            <a:pPr marL="342900" indent="-342900">
              <a:buAutoNum type="arabicParenR"/>
            </a:pPr>
            <a:endParaRPr lang="en-US" sz="1400" dirty="0"/>
          </a:p>
          <a:p>
            <a:pPr marL="342900" indent="-342900">
              <a:buAutoNum type="arabicParenR"/>
            </a:pPr>
            <a:endParaRPr lang="en-US" sz="1400" dirty="0"/>
          </a:p>
          <a:p>
            <a:pPr marL="342900" indent="-342900">
              <a:buAutoNum type="arabicParenR"/>
            </a:pPr>
            <a:endParaRPr lang="en-US" sz="1400" dirty="0"/>
          </a:p>
        </p:txBody>
      </p:sp>
      <p:pic>
        <p:nvPicPr>
          <p:cNvPr id="7" name="Picture 6" descr="A picture containing text, clock&#10;&#10;Description automatically generated">
            <a:extLst>
              <a:ext uri="{FF2B5EF4-FFF2-40B4-BE49-F238E27FC236}">
                <a16:creationId xmlns:a16="http://schemas.microsoft.com/office/drawing/2014/main" id="{653DAD65-F110-4652-8389-BDF5F1A061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7714" y="935501"/>
            <a:ext cx="1548746" cy="1548746"/>
          </a:xfrm>
          <a:prstGeom prst="rect">
            <a:avLst/>
          </a:prstGeom>
        </p:spPr>
      </p:pic>
    </p:spTree>
    <p:extLst>
      <p:ext uri="{BB962C8B-B14F-4D97-AF65-F5344CB8AC3E}">
        <p14:creationId xmlns:p14="http://schemas.microsoft.com/office/powerpoint/2010/main" val="402212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2E6903-570E-483A-86F0-0ED2617C4F0C}"/>
              </a:ext>
            </a:extLst>
          </p:cNvPr>
          <p:cNvSpPr txBox="1"/>
          <p:nvPr/>
        </p:nvSpPr>
        <p:spPr>
          <a:xfrm>
            <a:off x="342151" y="229309"/>
            <a:ext cx="10352014" cy="400110"/>
          </a:xfrm>
          <a:prstGeom prst="rect">
            <a:avLst/>
          </a:prstGeom>
          <a:noFill/>
        </p:spPr>
        <p:txBody>
          <a:bodyPr wrap="square" rtlCol="0">
            <a:spAutoFit/>
          </a:bodyPr>
          <a:lstStyle/>
          <a:p>
            <a:r>
              <a:rPr lang="en-US" sz="2000" b="1" dirty="0">
                <a:solidFill>
                  <a:srgbClr val="FF0000"/>
                </a:solidFill>
              </a:rPr>
              <a:t>QSL CARD REQUIREMENTS</a:t>
            </a:r>
          </a:p>
        </p:txBody>
      </p:sp>
      <p:sp>
        <p:nvSpPr>
          <p:cNvPr id="3" name="TextBox 2">
            <a:extLst>
              <a:ext uri="{FF2B5EF4-FFF2-40B4-BE49-F238E27FC236}">
                <a16:creationId xmlns:a16="http://schemas.microsoft.com/office/drawing/2014/main" id="{2D929527-DCE1-47C6-8BA7-2E60B00FBCA9}"/>
              </a:ext>
            </a:extLst>
          </p:cNvPr>
          <p:cNvSpPr txBox="1"/>
          <p:nvPr/>
        </p:nvSpPr>
        <p:spPr>
          <a:xfrm>
            <a:off x="461995" y="1044482"/>
            <a:ext cx="3601616" cy="3970318"/>
          </a:xfrm>
          <a:prstGeom prst="rect">
            <a:avLst/>
          </a:prstGeom>
          <a:noFill/>
        </p:spPr>
        <p:txBody>
          <a:bodyPr wrap="square" rtlCol="0">
            <a:spAutoFit/>
          </a:bodyPr>
          <a:lstStyle/>
          <a:p>
            <a:pPr marL="285750" indent="-285750">
              <a:buFont typeface="Arial" panose="020B0604020202020204" pitchFamily="34" charset="0"/>
              <a:buChar char="•"/>
            </a:pPr>
            <a:r>
              <a:rPr lang="en-US" dirty="0"/>
              <a:t>Your call sign</a:t>
            </a:r>
          </a:p>
          <a:p>
            <a:endParaRPr lang="en-US" dirty="0"/>
          </a:p>
          <a:p>
            <a:pPr marL="285750" indent="-285750">
              <a:buFont typeface="Arial" panose="020B0604020202020204" pitchFamily="34" charset="0"/>
              <a:buChar char="•"/>
            </a:pPr>
            <a:r>
              <a:rPr lang="en-US" dirty="0"/>
              <a:t>Your location, particularly state (province, country). Include the city if it’s the capital of the state, province or country.  </a:t>
            </a:r>
          </a:p>
          <a:p>
            <a:endParaRPr lang="en-US" i="1" dirty="0"/>
          </a:p>
          <a:p>
            <a:r>
              <a:rPr lang="en-US" i="1" dirty="0"/>
              <a:t>Tip: if you want to include your email address, you could list it under your mailing address.</a:t>
            </a:r>
          </a:p>
          <a:p>
            <a:endParaRPr lang="en-US" i="1" dirty="0"/>
          </a:p>
          <a:p>
            <a:r>
              <a:rPr lang="en-US" i="1" dirty="0"/>
              <a:t>Note: this is my layout. There are many ways you can lay out your card design.</a:t>
            </a:r>
          </a:p>
        </p:txBody>
      </p:sp>
      <p:pic>
        <p:nvPicPr>
          <p:cNvPr id="5" name="Picture 4" descr="Table&#10;&#10;Description automatically generated with medium confidence">
            <a:extLst>
              <a:ext uri="{FF2B5EF4-FFF2-40B4-BE49-F238E27FC236}">
                <a16:creationId xmlns:a16="http://schemas.microsoft.com/office/drawing/2014/main" id="{59ECD44C-9F66-40E5-B9E0-3D34DC4BE7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7311" y="74644"/>
            <a:ext cx="8042730" cy="5206482"/>
          </a:xfrm>
          <a:prstGeom prst="rect">
            <a:avLst/>
          </a:prstGeom>
        </p:spPr>
      </p:pic>
      <p:sp>
        <p:nvSpPr>
          <p:cNvPr id="15" name="TextBox 14">
            <a:extLst>
              <a:ext uri="{FF2B5EF4-FFF2-40B4-BE49-F238E27FC236}">
                <a16:creationId xmlns:a16="http://schemas.microsoft.com/office/drawing/2014/main" id="{7A35FF4E-749E-4D45-B8D8-E6FDFC8DEB0D}"/>
              </a:ext>
            </a:extLst>
          </p:cNvPr>
          <p:cNvSpPr txBox="1"/>
          <p:nvPr/>
        </p:nvSpPr>
        <p:spPr>
          <a:xfrm>
            <a:off x="587829" y="5514392"/>
            <a:ext cx="11084767" cy="369332"/>
          </a:xfrm>
          <a:prstGeom prst="rect">
            <a:avLst/>
          </a:prstGeom>
          <a:noFill/>
        </p:spPr>
        <p:txBody>
          <a:bodyPr wrap="square" rtlCol="0">
            <a:spAutoFit/>
          </a:bodyPr>
          <a:lstStyle/>
          <a:p>
            <a:r>
              <a:rPr lang="en-US" i="1" dirty="0"/>
              <a:t>Tip: a suggested size for QSL cards is 5 ½ inches wide by 3 ½ inches tall. </a:t>
            </a:r>
          </a:p>
        </p:txBody>
      </p:sp>
      <p:cxnSp>
        <p:nvCxnSpPr>
          <p:cNvPr id="6" name="Straight Arrow Connector 5">
            <a:extLst>
              <a:ext uri="{FF2B5EF4-FFF2-40B4-BE49-F238E27FC236}">
                <a16:creationId xmlns:a16="http://schemas.microsoft.com/office/drawing/2014/main" id="{2975E01D-6C31-42A8-A8C1-3D1B5AD04739}"/>
              </a:ext>
            </a:extLst>
          </p:cNvPr>
          <p:cNvCxnSpPr/>
          <p:nvPr/>
        </p:nvCxnSpPr>
        <p:spPr>
          <a:xfrm flipV="1">
            <a:off x="2055303" y="755009"/>
            <a:ext cx="4639112" cy="5033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2B0827B-B602-4479-9D01-5360AD29BAD2}"/>
              </a:ext>
            </a:extLst>
          </p:cNvPr>
          <p:cNvCxnSpPr/>
          <p:nvPr/>
        </p:nvCxnSpPr>
        <p:spPr>
          <a:xfrm flipV="1">
            <a:off x="3766657" y="1384183"/>
            <a:ext cx="2927758" cy="377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244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F9B5FA5-4328-494F-B113-D7D17DFC18C7}"/>
              </a:ext>
            </a:extLst>
          </p:cNvPr>
          <p:cNvSpPr txBox="1"/>
          <p:nvPr/>
        </p:nvSpPr>
        <p:spPr>
          <a:xfrm>
            <a:off x="727788" y="391886"/>
            <a:ext cx="11131420" cy="923330"/>
          </a:xfrm>
          <a:prstGeom prst="rect">
            <a:avLst/>
          </a:prstGeom>
          <a:noFill/>
        </p:spPr>
        <p:txBody>
          <a:bodyPr wrap="square" rtlCol="0">
            <a:spAutoFit/>
          </a:bodyPr>
          <a:lstStyle/>
          <a:p>
            <a:r>
              <a:rPr lang="en-US" dirty="0"/>
              <a:t>#3 Indicate if you were mobile or portable and where In addition to state(s), province(s), country, “where” includes which National Park, high point, low point and any other location that may be important to your or someone else’s awards purposes.</a:t>
            </a:r>
          </a:p>
        </p:txBody>
      </p:sp>
      <p:pic>
        <p:nvPicPr>
          <p:cNvPr id="6" name="Picture 5" descr="Table&#10;&#10;Description automatically generated">
            <a:extLst>
              <a:ext uri="{FF2B5EF4-FFF2-40B4-BE49-F238E27FC236}">
                <a16:creationId xmlns:a16="http://schemas.microsoft.com/office/drawing/2014/main" id="{5643EE5A-5BBB-4DCE-9544-2E87AAE39F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178" y="1315216"/>
            <a:ext cx="8312639" cy="5381208"/>
          </a:xfrm>
          <a:prstGeom prst="rect">
            <a:avLst/>
          </a:prstGeom>
        </p:spPr>
      </p:pic>
      <p:sp>
        <p:nvSpPr>
          <p:cNvPr id="7" name="TextBox 6">
            <a:extLst>
              <a:ext uri="{FF2B5EF4-FFF2-40B4-BE49-F238E27FC236}">
                <a16:creationId xmlns:a16="http://schemas.microsoft.com/office/drawing/2014/main" id="{9F4B0DD5-E892-4C0E-9764-A31E13470B1A}"/>
              </a:ext>
            </a:extLst>
          </p:cNvPr>
          <p:cNvSpPr txBox="1"/>
          <p:nvPr/>
        </p:nvSpPr>
        <p:spPr>
          <a:xfrm>
            <a:off x="7954113" y="3493776"/>
            <a:ext cx="2133600" cy="369332"/>
          </a:xfrm>
          <a:prstGeom prst="rect">
            <a:avLst/>
          </a:prstGeom>
          <a:noFill/>
        </p:spPr>
        <p:txBody>
          <a:bodyPr wrap="square" rtlCol="0">
            <a:spAutoFit/>
          </a:bodyPr>
          <a:lstStyle/>
          <a:p>
            <a:r>
              <a:rPr lang="en-US" b="1" dirty="0"/>
              <a:t>Arkansas</a:t>
            </a:r>
          </a:p>
        </p:txBody>
      </p:sp>
      <p:cxnSp>
        <p:nvCxnSpPr>
          <p:cNvPr id="8" name="Straight Arrow Connector 7">
            <a:extLst>
              <a:ext uri="{FF2B5EF4-FFF2-40B4-BE49-F238E27FC236}">
                <a16:creationId xmlns:a16="http://schemas.microsoft.com/office/drawing/2014/main" id="{77B3C6D3-E18A-48B9-85D8-B9FEC2398269}"/>
              </a:ext>
            </a:extLst>
          </p:cNvPr>
          <p:cNvCxnSpPr/>
          <p:nvPr/>
        </p:nvCxnSpPr>
        <p:spPr>
          <a:xfrm>
            <a:off x="2541864" y="1208015"/>
            <a:ext cx="5150841" cy="2348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6457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BC1BE28-42BF-4076-9E30-DE8067A35511}"/>
              </a:ext>
            </a:extLst>
          </p:cNvPr>
          <p:cNvSpPr txBox="1"/>
          <p:nvPr/>
        </p:nvSpPr>
        <p:spPr>
          <a:xfrm>
            <a:off x="270588" y="279918"/>
            <a:ext cx="11122090" cy="1477328"/>
          </a:xfrm>
          <a:prstGeom prst="rect">
            <a:avLst/>
          </a:prstGeom>
          <a:noFill/>
        </p:spPr>
        <p:txBody>
          <a:bodyPr wrap="square" rtlCol="0">
            <a:spAutoFit/>
          </a:bodyPr>
          <a:lstStyle/>
          <a:p>
            <a:pPr marL="285750" indent="-285750">
              <a:buFont typeface="Arial" panose="020B0604020202020204" pitchFamily="34" charset="0"/>
              <a:buChar char="•"/>
            </a:pPr>
            <a:r>
              <a:rPr lang="en-US" dirty="0"/>
              <a:t>UTC date of the contact and #5 the UTC time of the contact</a:t>
            </a:r>
          </a:p>
          <a:p>
            <a:r>
              <a:rPr lang="en-US" dirty="0"/>
              <a:t>From the web site: please use DD-MM-YYYY format (04-Mar-2021) to avoid confusion between US and DX date formats – DD-MM-YY vs MM-DD-YY. Take a date like 01-02-03 for example. Is that 02-Jan-2003, 01-Feb-2003, or something else that places the year first like 2001-Mar-02 or 2001-Feb-03? Or you can write out the month along with a 4-digit year and there’s no doubt. </a:t>
            </a:r>
            <a:endParaRPr lang="en-US" dirty="0">
              <a:solidFill>
                <a:srgbClr val="FF0000"/>
              </a:solidFill>
            </a:endParaRPr>
          </a:p>
        </p:txBody>
      </p:sp>
      <p:pic>
        <p:nvPicPr>
          <p:cNvPr id="5" name="Picture 4" descr="Table&#10;&#10;Description automatically generated">
            <a:extLst>
              <a:ext uri="{FF2B5EF4-FFF2-40B4-BE49-F238E27FC236}">
                <a16:creationId xmlns:a16="http://schemas.microsoft.com/office/drawing/2014/main" id="{61F2D40A-47B6-4214-86EE-7DC57C47E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3933" y="1676065"/>
            <a:ext cx="7461365" cy="4830134"/>
          </a:xfrm>
          <a:prstGeom prst="rect">
            <a:avLst/>
          </a:prstGeom>
        </p:spPr>
      </p:pic>
      <p:sp>
        <p:nvSpPr>
          <p:cNvPr id="6" name="TextBox 5">
            <a:extLst>
              <a:ext uri="{FF2B5EF4-FFF2-40B4-BE49-F238E27FC236}">
                <a16:creationId xmlns:a16="http://schemas.microsoft.com/office/drawing/2014/main" id="{783E5C47-53B6-4CB1-83A5-5DCAC3B49C55}"/>
              </a:ext>
            </a:extLst>
          </p:cNvPr>
          <p:cNvSpPr txBox="1"/>
          <p:nvPr/>
        </p:nvSpPr>
        <p:spPr>
          <a:xfrm>
            <a:off x="3592286" y="5570376"/>
            <a:ext cx="1167887" cy="338554"/>
          </a:xfrm>
          <a:prstGeom prst="rect">
            <a:avLst/>
          </a:prstGeom>
          <a:noFill/>
        </p:spPr>
        <p:txBody>
          <a:bodyPr wrap="square" rtlCol="0">
            <a:spAutoFit/>
          </a:bodyPr>
          <a:lstStyle/>
          <a:p>
            <a:r>
              <a:rPr lang="en-US" sz="1600" dirty="0"/>
              <a:t>07/02/2021</a:t>
            </a:r>
          </a:p>
        </p:txBody>
      </p:sp>
      <p:sp>
        <p:nvSpPr>
          <p:cNvPr id="7" name="TextBox 6">
            <a:extLst>
              <a:ext uri="{FF2B5EF4-FFF2-40B4-BE49-F238E27FC236}">
                <a16:creationId xmlns:a16="http://schemas.microsoft.com/office/drawing/2014/main" id="{08DF5EDE-571D-47AC-B9A1-9C938833EF36}"/>
              </a:ext>
            </a:extLst>
          </p:cNvPr>
          <p:cNvSpPr txBox="1"/>
          <p:nvPr/>
        </p:nvSpPr>
        <p:spPr>
          <a:xfrm>
            <a:off x="4760174" y="5570376"/>
            <a:ext cx="774441" cy="369332"/>
          </a:xfrm>
          <a:prstGeom prst="rect">
            <a:avLst/>
          </a:prstGeom>
          <a:noFill/>
        </p:spPr>
        <p:txBody>
          <a:bodyPr wrap="square" rtlCol="0">
            <a:spAutoFit/>
          </a:bodyPr>
          <a:lstStyle/>
          <a:p>
            <a:r>
              <a:rPr lang="en-US" dirty="0"/>
              <a:t>03:11</a:t>
            </a:r>
          </a:p>
        </p:txBody>
      </p:sp>
      <p:cxnSp>
        <p:nvCxnSpPr>
          <p:cNvPr id="4" name="Straight Arrow Connector 3">
            <a:extLst>
              <a:ext uri="{FF2B5EF4-FFF2-40B4-BE49-F238E27FC236}">
                <a16:creationId xmlns:a16="http://schemas.microsoft.com/office/drawing/2014/main" id="{79957180-5781-4800-84CE-1E19314ACEEA}"/>
              </a:ext>
            </a:extLst>
          </p:cNvPr>
          <p:cNvCxnSpPr/>
          <p:nvPr/>
        </p:nvCxnSpPr>
        <p:spPr>
          <a:xfrm>
            <a:off x="1191237" y="2843868"/>
            <a:ext cx="2718033" cy="23489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75B6C2AA-6C30-4EEE-8F8F-4EB7865FD20B}"/>
              </a:ext>
            </a:extLst>
          </p:cNvPr>
          <p:cNvCxnSpPr/>
          <p:nvPr/>
        </p:nvCxnSpPr>
        <p:spPr>
          <a:xfrm flipH="1">
            <a:off x="5192785" y="3590488"/>
            <a:ext cx="721454" cy="16022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12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FA6ED2-F1CF-4C77-8AE8-79E41FE593B9}"/>
              </a:ext>
            </a:extLst>
          </p:cNvPr>
          <p:cNvSpPr txBox="1"/>
          <p:nvPr/>
        </p:nvSpPr>
        <p:spPr>
          <a:xfrm>
            <a:off x="9265298" y="1110343"/>
            <a:ext cx="1744824" cy="4524315"/>
          </a:xfrm>
          <a:prstGeom prst="rect">
            <a:avLst/>
          </a:prstGeom>
          <a:noFill/>
        </p:spPr>
        <p:txBody>
          <a:bodyPr wrap="square" rtlCol="0">
            <a:spAutoFit/>
          </a:bodyPr>
          <a:lstStyle/>
          <a:p>
            <a:r>
              <a:rPr lang="en-US" b="1" dirty="0">
                <a:solidFill>
                  <a:srgbClr val="FF0000"/>
                </a:solidFill>
              </a:rPr>
              <a:t>QSL CARD  REQUIREMENTS</a:t>
            </a:r>
          </a:p>
          <a:p>
            <a:endParaRPr lang="en-US" dirty="0"/>
          </a:p>
          <a:p>
            <a:pPr marL="285750" indent="-285750">
              <a:buFont typeface="Arial" panose="020B0604020202020204" pitchFamily="34" charset="0"/>
              <a:buChar char="•"/>
            </a:pPr>
            <a:r>
              <a:rPr lang="en-US" dirty="0"/>
              <a:t>the frequency on which the contact was made. The band is acceptable, but the frequency is usually preferred.</a:t>
            </a:r>
          </a:p>
          <a:p>
            <a:endParaRPr lang="en-US" dirty="0"/>
          </a:p>
          <a:p>
            <a:endParaRPr lang="en-US" dirty="0"/>
          </a:p>
        </p:txBody>
      </p:sp>
      <p:pic>
        <p:nvPicPr>
          <p:cNvPr id="5" name="Picture 4" descr="Table&#10;&#10;Description automatically generated">
            <a:extLst>
              <a:ext uri="{FF2B5EF4-FFF2-40B4-BE49-F238E27FC236}">
                <a16:creationId xmlns:a16="http://schemas.microsoft.com/office/drawing/2014/main" id="{45856831-F60A-40A5-935B-D0DCD3873C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7156"/>
            <a:ext cx="8854155" cy="5731760"/>
          </a:xfrm>
          <a:prstGeom prst="rect">
            <a:avLst/>
          </a:prstGeom>
        </p:spPr>
      </p:pic>
      <p:sp>
        <p:nvSpPr>
          <p:cNvPr id="6" name="TextBox 5">
            <a:extLst>
              <a:ext uri="{FF2B5EF4-FFF2-40B4-BE49-F238E27FC236}">
                <a16:creationId xmlns:a16="http://schemas.microsoft.com/office/drawing/2014/main" id="{DA9CB713-E66A-44C8-A06B-26A4340DA2C3}"/>
              </a:ext>
            </a:extLst>
          </p:cNvPr>
          <p:cNvSpPr txBox="1"/>
          <p:nvPr/>
        </p:nvSpPr>
        <p:spPr>
          <a:xfrm>
            <a:off x="6307494" y="4982547"/>
            <a:ext cx="783771" cy="375113"/>
          </a:xfrm>
          <a:prstGeom prst="rect">
            <a:avLst/>
          </a:prstGeom>
          <a:noFill/>
        </p:spPr>
        <p:txBody>
          <a:bodyPr wrap="square" rtlCol="0">
            <a:spAutoFit/>
          </a:bodyPr>
          <a:lstStyle/>
          <a:p>
            <a:r>
              <a:rPr lang="en-US" dirty="0"/>
              <a:t>3.902</a:t>
            </a:r>
          </a:p>
        </p:txBody>
      </p:sp>
      <p:cxnSp>
        <p:nvCxnSpPr>
          <p:cNvPr id="4" name="Straight Arrow Connector 3">
            <a:extLst>
              <a:ext uri="{FF2B5EF4-FFF2-40B4-BE49-F238E27FC236}">
                <a16:creationId xmlns:a16="http://schemas.microsoft.com/office/drawing/2014/main" id="{38EDCE95-EC55-44CA-8306-34E031942C0A}"/>
              </a:ext>
            </a:extLst>
          </p:cNvPr>
          <p:cNvCxnSpPr/>
          <p:nvPr/>
        </p:nvCxnSpPr>
        <p:spPr>
          <a:xfrm flipH="1">
            <a:off x="6837028" y="2332139"/>
            <a:ext cx="2541864" cy="23405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4993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75C7BFC1-C061-4FDA-959E-0850E66EB6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3138"/>
            <a:ext cx="8522643" cy="5517155"/>
          </a:xfrm>
          <a:prstGeom prst="rect">
            <a:avLst/>
          </a:prstGeom>
        </p:spPr>
      </p:pic>
      <p:sp>
        <p:nvSpPr>
          <p:cNvPr id="4" name="TextBox 3">
            <a:extLst>
              <a:ext uri="{FF2B5EF4-FFF2-40B4-BE49-F238E27FC236}">
                <a16:creationId xmlns:a16="http://schemas.microsoft.com/office/drawing/2014/main" id="{3509CA65-2C54-4CBF-9124-7795D3E122B4}"/>
              </a:ext>
            </a:extLst>
          </p:cNvPr>
          <p:cNvSpPr txBox="1"/>
          <p:nvPr/>
        </p:nvSpPr>
        <p:spPr>
          <a:xfrm>
            <a:off x="8789437" y="513184"/>
            <a:ext cx="3181739" cy="4247317"/>
          </a:xfrm>
          <a:prstGeom prst="rect">
            <a:avLst/>
          </a:prstGeom>
          <a:noFill/>
        </p:spPr>
        <p:txBody>
          <a:bodyPr wrap="square" rtlCol="0">
            <a:spAutoFit/>
          </a:bodyPr>
          <a:lstStyle/>
          <a:p>
            <a:pPr marL="285750" indent="-285750">
              <a:buFont typeface="Arial" panose="020B0604020202020204" pitchFamily="34" charset="0"/>
              <a:buChar char="•"/>
            </a:pPr>
            <a:r>
              <a:rPr lang="en-US" dirty="0"/>
              <a:t>Special for QSLs to DX stations operating split must show the band, not the FREQUENCY. Stations operate split because they aren’t allowed to operate on our net frequency, so a card showing only our net frequency essentially confirms an illegal contact, preventing the DX station from using that card.</a:t>
            </a:r>
          </a:p>
          <a:p>
            <a:endParaRPr lang="en-US" dirty="0"/>
          </a:p>
          <a:p>
            <a:r>
              <a:rPr lang="en-US" dirty="0"/>
              <a:t>For forty meters, I put 7 for the MHz if it’s a split contact.</a:t>
            </a:r>
          </a:p>
        </p:txBody>
      </p:sp>
      <p:sp>
        <p:nvSpPr>
          <p:cNvPr id="5" name="TextBox 4">
            <a:extLst>
              <a:ext uri="{FF2B5EF4-FFF2-40B4-BE49-F238E27FC236}">
                <a16:creationId xmlns:a16="http://schemas.microsoft.com/office/drawing/2014/main" id="{65660405-E87A-484F-8642-93A48502DABA}"/>
              </a:ext>
            </a:extLst>
          </p:cNvPr>
          <p:cNvSpPr txBox="1"/>
          <p:nvPr/>
        </p:nvSpPr>
        <p:spPr>
          <a:xfrm>
            <a:off x="6139199" y="4861251"/>
            <a:ext cx="519404" cy="369332"/>
          </a:xfrm>
          <a:prstGeom prst="rect">
            <a:avLst/>
          </a:prstGeom>
          <a:noFill/>
        </p:spPr>
        <p:txBody>
          <a:bodyPr wrap="square" rtlCol="0">
            <a:spAutoFit/>
          </a:bodyPr>
          <a:lstStyle/>
          <a:p>
            <a:r>
              <a:rPr lang="en-US" dirty="0"/>
              <a:t>7</a:t>
            </a:r>
          </a:p>
        </p:txBody>
      </p:sp>
      <p:cxnSp>
        <p:nvCxnSpPr>
          <p:cNvPr id="6" name="Straight Arrow Connector 5">
            <a:extLst>
              <a:ext uri="{FF2B5EF4-FFF2-40B4-BE49-F238E27FC236}">
                <a16:creationId xmlns:a16="http://schemas.microsoft.com/office/drawing/2014/main" id="{2042F48D-224D-4111-8594-A1714E874AFE}"/>
              </a:ext>
            </a:extLst>
          </p:cNvPr>
          <p:cNvCxnSpPr/>
          <p:nvPr/>
        </p:nvCxnSpPr>
        <p:spPr>
          <a:xfrm flipH="1">
            <a:off x="6526635" y="4269996"/>
            <a:ext cx="2262802" cy="7550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3962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6516B9-3041-404D-896B-3DF0A7707F19}"/>
              </a:ext>
            </a:extLst>
          </p:cNvPr>
          <p:cNvSpPr txBox="1"/>
          <p:nvPr/>
        </p:nvSpPr>
        <p:spPr>
          <a:xfrm>
            <a:off x="436983" y="289249"/>
            <a:ext cx="11318033" cy="1200329"/>
          </a:xfrm>
          <a:prstGeom prst="rect">
            <a:avLst/>
          </a:prstGeom>
          <a:noFill/>
        </p:spPr>
        <p:txBody>
          <a:bodyPr wrap="square" rtlCol="0">
            <a:spAutoFit/>
          </a:bodyPr>
          <a:lstStyle/>
          <a:p>
            <a:pPr marL="285750" indent="-285750">
              <a:buFont typeface="Arial" panose="020B0604020202020204" pitchFamily="34" charset="0"/>
              <a:buChar char="•"/>
            </a:pPr>
            <a:r>
              <a:rPr lang="en-US" dirty="0"/>
              <a:t>A QSL card needs the mode of the contact such as SSB, RTTY, PSK31 or CW. Be careful when writing your signal reports that you put 599 on RTTY and not 5x9 etc. </a:t>
            </a:r>
          </a:p>
          <a:p>
            <a:endParaRPr lang="en-US" dirty="0"/>
          </a:p>
          <a:p>
            <a:pPr marL="285750" indent="-285750">
              <a:buFont typeface="Arial" panose="020B0604020202020204" pitchFamily="34" charset="0"/>
              <a:buChar char="•"/>
            </a:pPr>
            <a:r>
              <a:rPr lang="en-US" dirty="0"/>
              <a:t>Indicating something like 75 meter early SSB net is not required, but it is helpful to Area Awards Managers.</a:t>
            </a:r>
          </a:p>
        </p:txBody>
      </p:sp>
      <p:pic>
        <p:nvPicPr>
          <p:cNvPr id="4" name="Picture 3" descr="Table&#10;&#10;Description automatically generated">
            <a:extLst>
              <a:ext uri="{FF2B5EF4-FFF2-40B4-BE49-F238E27FC236}">
                <a16:creationId xmlns:a16="http://schemas.microsoft.com/office/drawing/2014/main" id="{0E6DE997-224F-4123-81F6-5572447843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8072" y="1558552"/>
            <a:ext cx="7657308" cy="4956978"/>
          </a:xfrm>
          <a:prstGeom prst="rect">
            <a:avLst/>
          </a:prstGeom>
        </p:spPr>
      </p:pic>
      <p:sp>
        <p:nvSpPr>
          <p:cNvPr id="5" name="TextBox 4">
            <a:extLst>
              <a:ext uri="{FF2B5EF4-FFF2-40B4-BE49-F238E27FC236}">
                <a16:creationId xmlns:a16="http://schemas.microsoft.com/office/drawing/2014/main" id="{2829D83A-0C93-4218-9384-5161A4B54DB0}"/>
              </a:ext>
            </a:extLst>
          </p:cNvPr>
          <p:cNvSpPr txBox="1"/>
          <p:nvPr/>
        </p:nvSpPr>
        <p:spPr>
          <a:xfrm>
            <a:off x="3452326" y="4773614"/>
            <a:ext cx="2575249" cy="369332"/>
          </a:xfrm>
          <a:prstGeom prst="rect">
            <a:avLst/>
          </a:prstGeom>
          <a:noFill/>
        </p:spPr>
        <p:txBody>
          <a:bodyPr wrap="square" rtlCol="0">
            <a:spAutoFit/>
          </a:bodyPr>
          <a:lstStyle/>
          <a:p>
            <a:r>
              <a:rPr lang="en-US" dirty="0"/>
              <a:t>75 meter early net</a:t>
            </a:r>
          </a:p>
        </p:txBody>
      </p:sp>
      <p:sp>
        <p:nvSpPr>
          <p:cNvPr id="6" name="TextBox 5">
            <a:extLst>
              <a:ext uri="{FF2B5EF4-FFF2-40B4-BE49-F238E27FC236}">
                <a16:creationId xmlns:a16="http://schemas.microsoft.com/office/drawing/2014/main" id="{5929FC69-699A-40E0-BC84-32833EA1FFAA}"/>
              </a:ext>
            </a:extLst>
          </p:cNvPr>
          <p:cNvSpPr txBox="1"/>
          <p:nvPr/>
        </p:nvSpPr>
        <p:spPr>
          <a:xfrm>
            <a:off x="7483151" y="5598367"/>
            <a:ext cx="858416" cy="369332"/>
          </a:xfrm>
          <a:prstGeom prst="rect">
            <a:avLst/>
          </a:prstGeom>
          <a:noFill/>
        </p:spPr>
        <p:txBody>
          <a:bodyPr wrap="square" rtlCol="0">
            <a:spAutoFit/>
          </a:bodyPr>
          <a:lstStyle/>
          <a:p>
            <a:r>
              <a:rPr lang="en-US" dirty="0"/>
              <a:t>RTTY</a:t>
            </a:r>
          </a:p>
        </p:txBody>
      </p:sp>
      <p:sp>
        <p:nvSpPr>
          <p:cNvPr id="7" name="TextBox 6">
            <a:extLst>
              <a:ext uri="{FF2B5EF4-FFF2-40B4-BE49-F238E27FC236}">
                <a16:creationId xmlns:a16="http://schemas.microsoft.com/office/drawing/2014/main" id="{2E449350-9515-48A7-9209-6230AC6A04FE}"/>
              </a:ext>
            </a:extLst>
          </p:cNvPr>
          <p:cNvSpPr txBox="1"/>
          <p:nvPr/>
        </p:nvSpPr>
        <p:spPr>
          <a:xfrm>
            <a:off x="5156726" y="5506072"/>
            <a:ext cx="1101012" cy="646331"/>
          </a:xfrm>
          <a:prstGeom prst="rect">
            <a:avLst/>
          </a:prstGeom>
          <a:noFill/>
        </p:spPr>
        <p:txBody>
          <a:bodyPr wrap="square" rtlCol="0">
            <a:spAutoFit/>
          </a:bodyPr>
          <a:lstStyle/>
          <a:p>
            <a:pPr marL="342900" indent="-342900">
              <a:buAutoNum type="arabicPlain" startAt="5"/>
            </a:pPr>
            <a:r>
              <a:rPr lang="en-US" dirty="0"/>
              <a:t>9     9</a:t>
            </a:r>
          </a:p>
          <a:p>
            <a:pPr marL="342900" indent="-342900">
              <a:buAutoNum type="arabicPlain" startAt="5"/>
            </a:pPr>
            <a:endParaRPr lang="en-US" dirty="0"/>
          </a:p>
        </p:txBody>
      </p:sp>
      <p:sp>
        <p:nvSpPr>
          <p:cNvPr id="8" name="TextBox 7">
            <a:extLst>
              <a:ext uri="{FF2B5EF4-FFF2-40B4-BE49-F238E27FC236}">
                <a16:creationId xmlns:a16="http://schemas.microsoft.com/office/drawing/2014/main" id="{187BB914-46BC-4C12-BB48-82AB88EA5FF0}"/>
              </a:ext>
            </a:extLst>
          </p:cNvPr>
          <p:cNvSpPr txBox="1"/>
          <p:nvPr/>
        </p:nvSpPr>
        <p:spPr>
          <a:xfrm>
            <a:off x="5187820" y="5770638"/>
            <a:ext cx="1996751" cy="369332"/>
          </a:xfrm>
          <a:prstGeom prst="rect">
            <a:avLst/>
          </a:prstGeom>
          <a:noFill/>
        </p:spPr>
        <p:txBody>
          <a:bodyPr wrap="square" rtlCol="0">
            <a:spAutoFit/>
          </a:bodyPr>
          <a:lstStyle/>
          <a:p>
            <a:r>
              <a:rPr lang="en-US" dirty="0"/>
              <a:t>5    9     9</a:t>
            </a:r>
          </a:p>
        </p:txBody>
      </p:sp>
      <p:cxnSp>
        <p:nvCxnSpPr>
          <p:cNvPr id="9" name="Straight Arrow Connector 8">
            <a:extLst>
              <a:ext uri="{FF2B5EF4-FFF2-40B4-BE49-F238E27FC236}">
                <a16:creationId xmlns:a16="http://schemas.microsoft.com/office/drawing/2014/main" id="{B1A162C3-AEB3-4E0B-836A-A88F5814A952}"/>
              </a:ext>
            </a:extLst>
          </p:cNvPr>
          <p:cNvCxnSpPr/>
          <p:nvPr/>
        </p:nvCxnSpPr>
        <p:spPr>
          <a:xfrm>
            <a:off x="436983" y="3791824"/>
            <a:ext cx="3015343" cy="11576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5BD7B37-3325-4008-BDC7-F2463C11CB81}"/>
              </a:ext>
            </a:extLst>
          </p:cNvPr>
          <p:cNvCxnSpPr/>
          <p:nvPr/>
        </p:nvCxnSpPr>
        <p:spPr>
          <a:xfrm flipH="1">
            <a:off x="8341567" y="2105637"/>
            <a:ext cx="1624554" cy="30373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011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1158</Words>
  <Application>Microsoft Macintosh PowerPoint</Application>
  <PresentationFormat>Widescreen</PresentationFormat>
  <Paragraphs>80</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Putting the right information on 3905 Century Club QSL cards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well do you  trust your eyes?</dc:title>
  <dc:creator>Susan Blaise</dc:creator>
  <cp:lastModifiedBy>Microsoft Office User</cp:lastModifiedBy>
  <cp:revision>69</cp:revision>
  <dcterms:created xsi:type="dcterms:W3CDTF">2021-01-21T03:06:17Z</dcterms:created>
  <dcterms:modified xsi:type="dcterms:W3CDTF">2021-11-30T11:52:17Z</dcterms:modified>
</cp:coreProperties>
</file>